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65" r:id="rId2"/>
    <p:sldId id="260" r:id="rId3"/>
    <p:sldId id="274" r:id="rId4"/>
    <p:sldId id="278" r:id="rId5"/>
    <p:sldId id="280" r:id="rId6"/>
    <p:sldId id="279" r:id="rId7"/>
    <p:sldId id="276" r:id="rId8"/>
    <p:sldId id="257" r:id="rId9"/>
    <p:sldId id="256" r:id="rId10"/>
    <p:sldId id="275" r:id="rId11"/>
    <p:sldId id="277" r:id="rId12"/>
    <p:sldId id="270" r:id="rId13"/>
    <p:sldId id="271" r:id="rId14"/>
    <p:sldId id="272" r:id="rId15"/>
    <p:sldId id="273" r:id="rId16"/>
  </p:sldIdLst>
  <p:sldSz cx="18288000" cy="10287000"/>
  <p:notesSz cx="6858000" cy="9144000"/>
  <p:embeddedFontLst>
    <p:embeddedFont>
      <p:font typeface="Encode Sans Semi Condensed" panose="020B0604020202020204" charset="0"/>
      <p:regular r:id="rId17"/>
      <p:bold r:id="rId18"/>
    </p:embeddedFont>
    <p:embeddedFont>
      <p:font typeface="Amatic SC" panose="020B0604020202020204" charset="-79"/>
      <p:regular r:id="rId19"/>
      <p:bold r:id="rId20"/>
    </p:embeddedFont>
    <p:embeddedFont>
      <p:font typeface="Calibri" panose="020F0502020204030204" pitchFamily="34" charset="0"/>
      <p:regular r:id="rId21"/>
      <p:bold r:id="rId22"/>
      <p:italic r:id="rId23"/>
      <p:boldItalic r:id="rId24"/>
    </p:embeddedFont>
    <p:embeddedFont>
      <p:font typeface="Now Bold" panose="020B0604020202020204" charset="0"/>
      <p:regular r:id="rId25"/>
    </p:embeddedFont>
    <p:embeddedFont>
      <p:font typeface="Now"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8" d="100"/>
          <a:sy n="48" d="100"/>
        </p:scale>
        <p:origin x="115" y="30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5.sv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3E2"/>
        </a:solidFill>
        <a:effectLst/>
      </p:bgPr>
    </p:bg>
    <p:spTree>
      <p:nvGrpSpPr>
        <p:cNvPr id="1" name=""/>
        <p:cNvGrpSpPr/>
        <p:nvPr/>
      </p:nvGrpSpPr>
      <p:grpSpPr>
        <a:xfrm>
          <a:off x="0" y="0"/>
          <a:ext cx="0" cy="0"/>
          <a:chOff x="0" y="0"/>
          <a:chExt cx="0" cy="0"/>
        </a:xfrm>
      </p:grpSpPr>
      <p:grpSp>
        <p:nvGrpSpPr>
          <p:cNvPr id="5" name="Group 5"/>
          <p:cNvGrpSpPr/>
          <p:nvPr/>
        </p:nvGrpSpPr>
        <p:grpSpPr>
          <a:xfrm>
            <a:off x="1038515" y="1028700"/>
            <a:ext cx="358140" cy="358140"/>
            <a:chOff x="0" y="0"/>
            <a:chExt cx="477520" cy="477520"/>
          </a:xfrm>
        </p:grpSpPr>
        <p:grpSp>
          <p:nvGrpSpPr>
            <p:cNvPr id="6" name="Group 6"/>
            <p:cNvGrpSpPr/>
            <p:nvPr/>
          </p:nvGrpSpPr>
          <p:grpSpPr>
            <a:xfrm>
              <a:off x="0" y="0"/>
              <a:ext cx="477520" cy="77593"/>
              <a:chOff x="0" y="0"/>
              <a:chExt cx="1913890" cy="310990"/>
            </a:xfrm>
          </p:grpSpPr>
          <p:sp>
            <p:nvSpPr>
              <p:cNvPr id="7" name="Freeform 7"/>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8" name="Group 8"/>
            <p:cNvGrpSpPr/>
            <p:nvPr/>
          </p:nvGrpSpPr>
          <p:grpSpPr>
            <a:xfrm>
              <a:off x="0" y="199964"/>
              <a:ext cx="477520" cy="77593"/>
              <a:chOff x="0" y="0"/>
              <a:chExt cx="1913890" cy="310990"/>
            </a:xfrm>
          </p:grpSpPr>
          <p:sp>
            <p:nvSpPr>
              <p:cNvPr id="9" name="Freeform 9"/>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0" name="Group 10"/>
            <p:cNvGrpSpPr/>
            <p:nvPr/>
          </p:nvGrpSpPr>
          <p:grpSpPr>
            <a:xfrm>
              <a:off x="0" y="399927"/>
              <a:ext cx="477520" cy="77593"/>
              <a:chOff x="0" y="0"/>
              <a:chExt cx="1913890" cy="310990"/>
            </a:xfrm>
          </p:grpSpPr>
          <p:sp>
            <p:nvSpPr>
              <p:cNvPr id="11" name="Freeform 11"/>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2" name="Group 12"/>
          <p:cNvGrpSpPr/>
          <p:nvPr/>
        </p:nvGrpSpPr>
        <p:grpSpPr>
          <a:xfrm>
            <a:off x="1038515" y="1828615"/>
            <a:ext cx="8935144" cy="5256075"/>
            <a:chOff x="0" y="47625"/>
            <a:chExt cx="10347720" cy="7008101"/>
          </a:xfrm>
        </p:grpSpPr>
        <p:sp>
          <p:nvSpPr>
            <p:cNvPr id="13" name="TextBox 13"/>
            <p:cNvSpPr txBox="1"/>
            <p:nvPr/>
          </p:nvSpPr>
          <p:spPr>
            <a:xfrm>
              <a:off x="0" y="1370408"/>
              <a:ext cx="9900515" cy="5685318"/>
            </a:xfrm>
            <a:prstGeom prst="rect">
              <a:avLst/>
            </a:prstGeom>
          </p:spPr>
          <p:txBody>
            <a:bodyPr lIns="0" tIns="0" rIns="0" bIns="0" rtlCol="0" anchor="t">
              <a:spAutoFit/>
            </a:bodyPr>
            <a:lstStyle/>
            <a:p>
              <a:pPr>
                <a:lnSpc>
                  <a:spcPts val="11000"/>
                </a:lnSpc>
              </a:pPr>
              <a:r>
                <a:rPr lang="en-US" sz="10000" spc="-200" dirty="0" smtClean="0">
                  <a:solidFill>
                    <a:srgbClr val="632B2B"/>
                  </a:solidFill>
                  <a:latin typeface="Now Bold"/>
                </a:rPr>
                <a:t>Web Development</a:t>
              </a:r>
              <a:endParaRPr lang="en-US" sz="10000" spc="-200" dirty="0">
                <a:solidFill>
                  <a:srgbClr val="632B2B"/>
                </a:solidFill>
                <a:latin typeface="Now Bold"/>
              </a:endParaRPr>
            </a:p>
          </p:txBody>
        </p:sp>
        <p:sp>
          <p:nvSpPr>
            <p:cNvPr id="14" name="TextBox 14"/>
            <p:cNvSpPr txBox="1"/>
            <p:nvPr/>
          </p:nvSpPr>
          <p:spPr>
            <a:xfrm>
              <a:off x="39754" y="47625"/>
              <a:ext cx="10307966" cy="927361"/>
            </a:xfrm>
            <a:prstGeom prst="rect">
              <a:avLst/>
            </a:prstGeom>
          </p:spPr>
          <p:txBody>
            <a:bodyPr lIns="0" tIns="0" rIns="0" bIns="0" rtlCol="0" anchor="t">
              <a:spAutoFit/>
            </a:bodyPr>
            <a:lstStyle/>
            <a:p>
              <a:pPr>
                <a:lnSpc>
                  <a:spcPts val="5280"/>
                </a:lnSpc>
              </a:pPr>
              <a:r>
                <a:rPr lang="en-US" sz="4800" spc="-48" dirty="0" smtClean="0">
                  <a:solidFill>
                    <a:srgbClr val="632B2B"/>
                  </a:solidFill>
                  <a:latin typeface="Now"/>
                </a:rPr>
                <a:t>Getting Started</a:t>
              </a:r>
              <a:endParaRPr lang="en-US" sz="4800" spc="-48" dirty="0">
                <a:solidFill>
                  <a:srgbClr val="632B2B"/>
                </a:solidFill>
                <a:latin typeface="Now"/>
              </a:endParaRPr>
            </a:p>
          </p:txBody>
        </p:sp>
      </p:grpSp>
      <p:pic>
        <p:nvPicPr>
          <p:cNvPr id="15" name="Picture 1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6"/>
              </a:ext>
            </a:extLst>
          </a:blip>
          <a:srcRect/>
          <a:stretch>
            <a:fillRect/>
          </a:stretch>
        </p:blipFill>
        <p:spPr>
          <a:xfrm rot="5400000">
            <a:off x="877995" y="8875039"/>
            <a:ext cx="679181" cy="300074"/>
          </a:xfrm>
          <a:prstGeom prst="rect">
            <a:avLst/>
          </a:prstGeom>
        </p:spPr>
      </p:pic>
      <p:pic>
        <p:nvPicPr>
          <p:cNvPr id="16" name="Picture 7"/>
          <p:cNvPicPr>
            <a:picLocks noChangeAspect="1"/>
          </p:cNvPicPr>
          <p:nvPr/>
        </p:nvPicPr>
        <p:blipFill>
          <a:blip r:embed="rId7"/>
          <a:srcRect/>
          <a:stretch>
            <a:fillRect/>
          </a:stretch>
        </p:blipFill>
        <p:spPr>
          <a:xfrm>
            <a:off x="9829800" y="1360585"/>
            <a:ext cx="7837681" cy="7877066"/>
          </a:xfrm>
          <a:prstGeom prst="rect">
            <a:avLst/>
          </a:prstGeom>
        </p:spPr>
      </p:pic>
      <p:sp>
        <p:nvSpPr>
          <p:cNvPr id="17" name="Rectangle 16"/>
          <p:cNvSpPr/>
          <p:nvPr/>
        </p:nvSpPr>
        <p:spPr>
          <a:xfrm>
            <a:off x="1405154" y="7113081"/>
            <a:ext cx="2074414" cy="670183"/>
          </a:xfrm>
          <a:prstGeom prst="rect">
            <a:avLst/>
          </a:prstGeom>
        </p:spPr>
        <p:txBody>
          <a:bodyPr wrap="none">
            <a:spAutoFit/>
          </a:bodyPr>
          <a:lstStyle/>
          <a:p>
            <a:pPr>
              <a:lnSpc>
                <a:spcPts val="5280"/>
              </a:lnSpc>
            </a:pPr>
            <a:r>
              <a:rPr lang="en-US" spc="-48" dirty="0" smtClean="0">
                <a:solidFill>
                  <a:srgbClr val="632B2B"/>
                </a:solidFill>
                <a:latin typeface="Now"/>
              </a:rPr>
              <a:t>By : Sheila Sharon</a:t>
            </a:r>
            <a:endParaRPr lang="en-US" spc="-48" dirty="0">
              <a:solidFill>
                <a:srgbClr val="632B2B"/>
              </a:solidFill>
              <a:latin typeface="Now"/>
            </a:endParaRPr>
          </a:p>
        </p:txBody>
      </p:sp>
    </p:spTree>
    <p:extLst>
      <p:ext uri="{BB962C8B-B14F-4D97-AF65-F5344CB8AC3E}">
        <p14:creationId xmlns:p14="http://schemas.microsoft.com/office/powerpoint/2010/main" val="17105998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2819400" y="425938"/>
            <a:ext cx="14249400" cy="8813382"/>
            <a:chOff x="-9305804" y="-2439853"/>
            <a:chExt cx="18999199" cy="11751176"/>
          </a:xfrm>
        </p:grpSpPr>
        <p:grpSp>
          <p:nvGrpSpPr>
            <p:cNvPr id="3" name="Group 3"/>
            <p:cNvGrpSpPr/>
            <p:nvPr/>
          </p:nvGrpSpPr>
          <p:grpSpPr>
            <a:xfrm>
              <a:off x="-9102605" y="-562997"/>
              <a:ext cx="18389597" cy="9874320"/>
              <a:chOff x="-5514491" y="-2552839"/>
              <a:chExt cx="11140686" cy="5982007"/>
            </a:xfrm>
          </p:grpSpPr>
          <p:sp>
            <p:nvSpPr>
              <p:cNvPr id="4" name="Freeform 4"/>
              <p:cNvSpPr/>
              <p:nvPr/>
            </p:nvSpPr>
            <p:spPr>
              <a:xfrm>
                <a:off x="-5514491" y="-2552839"/>
                <a:ext cx="11140686" cy="5982007"/>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9305804" y="-2439853"/>
              <a:ext cx="18999199" cy="1470488"/>
            </a:xfrm>
            <a:prstGeom prst="rect">
              <a:avLst/>
            </a:prstGeom>
          </p:spPr>
          <p:txBody>
            <a:bodyPr wrap="square" lIns="0" tIns="0" rIns="0" bIns="0" rtlCol="0" anchor="t">
              <a:spAutoFit/>
            </a:bodyPr>
            <a:lstStyle/>
            <a:p>
              <a:pPr>
                <a:lnSpc>
                  <a:spcPts val="8640"/>
                </a:lnSpc>
              </a:pPr>
              <a:r>
                <a:rPr lang="en-US" sz="7200" spc="-144" dirty="0" smtClean="0">
                  <a:solidFill>
                    <a:srgbClr val="632B2B"/>
                  </a:solidFill>
                  <a:latin typeface="Now Bold"/>
                </a:rPr>
                <a:t>1.AI Integration</a:t>
              </a:r>
              <a:endParaRPr lang="en-US" sz="7200" spc="-144" dirty="0">
                <a:solidFill>
                  <a:srgbClr val="632B2B"/>
                </a:solidFill>
                <a:latin typeface="Now Bold"/>
              </a:endParaRPr>
            </a:p>
          </p:txBody>
        </p:sp>
        <p:sp>
          <p:nvSpPr>
            <p:cNvPr id="6" name="TextBox 6"/>
            <p:cNvSpPr txBox="1"/>
            <p:nvPr/>
          </p:nvSpPr>
          <p:spPr>
            <a:xfrm>
              <a:off x="-8594604" y="-135193"/>
              <a:ext cx="17373599" cy="8043228"/>
            </a:xfrm>
            <a:prstGeom prst="rect">
              <a:avLst/>
            </a:prstGeom>
          </p:spPr>
          <p:txBody>
            <a:bodyPr wrap="square" lIns="0" tIns="0" rIns="0" bIns="0" rtlCol="0" anchor="t">
              <a:spAutoFit/>
            </a:bodyPr>
            <a:lstStyle/>
            <a:p>
              <a:endParaRPr lang="en-US" sz="2800" b="1" dirty="0"/>
            </a:p>
            <a:p>
              <a:r>
                <a:rPr lang="en-US" sz="2800" dirty="0" smtClean="0"/>
                <a:t>E.g. </a:t>
              </a:r>
              <a:r>
                <a:rPr lang="en-US" sz="2800" dirty="0"/>
                <a:t>AI -powered chatbots</a:t>
              </a:r>
            </a:p>
            <a:p>
              <a:r>
                <a:rPr lang="en-US" sz="2800" dirty="0"/>
                <a:t>They can answer FAQs, connect users with the right human assistant, and even take an order. Chatbots generally provide </a:t>
              </a:r>
              <a:r>
                <a:rPr lang="en-US" sz="2800" b="1" dirty="0"/>
                <a:t>quick answers </a:t>
              </a:r>
              <a:r>
                <a:rPr lang="en-US" sz="2800" dirty="0"/>
                <a:t>in an emergency and are quick to resolve complaints</a:t>
              </a:r>
              <a:r>
                <a:rPr lang="en-US" sz="2800" dirty="0" smtClean="0"/>
                <a:t>.</a:t>
              </a:r>
            </a:p>
            <a:p>
              <a:endParaRPr lang="en-US" sz="2800" dirty="0"/>
            </a:p>
            <a:p>
              <a:r>
                <a:rPr lang="en-US" sz="2800" b="1" u="sng" dirty="0"/>
                <a:t>Benefits:</a:t>
              </a:r>
            </a:p>
            <a:p>
              <a:pPr marL="457200" indent="-457200">
                <a:buFont typeface="Arial" panose="020B0604020202020204" pitchFamily="34" charset="0"/>
                <a:buChar char="•"/>
              </a:pPr>
              <a:r>
                <a:rPr lang="en-US" sz="2800" dirty="0"/>
                <a:t>Provides </a:t>
              </a:r>
              <a:r>
                <a:rPr lang="en-US" sz="2800" b="1" dirty="0"/>
                <a:t>exceptional user-experience</a:t>
              </a:r>
              <a:r>
                <a:rPr lang="en-US" sz="2800" dirty="0"/>
                <a:t>.</a:t>
              </a:r>
            </a:p>
            <a:p>
              <a:pPr marL="457200" indent="-457200">
                <a:buFont typeface="Arial" panose="020B0604020202020204" pitchFamily="34" charset="0"/>
                <a:buChar char="•"/>
              </a:pPr>
              <a:r>
                <a:rPr lang="en-US" sz="2800" dirty="0"/>
                <a:t>Make development easier by replacing navigational website elements.</a:t>
              </a:r>
            </a:p>
            <a:p>
              <a:pPr marL="457200" indent="-457200">
                <a:buFont typeface="Arial" panose="020B0604020202020204" pitchFamily="34" charset="0"/>
                <a:buChar char="•"/>
              </a:pPr>
              <a:r>
                <a:rPr lang="en-US" sz="2800" dirty="0"/>
                <a:t>Develop fewer applications as chatbots are integrated with messengers</a:t>
              </a:r>
              <a:r>
                <a:rPr lang="en-US" sz="2800" dirty="0" smtClean="0"/>
                <a:t>.</a:t>
              </a:r>
            </a:p>
            <a:p>
              <a:endParaRPr lang="en-US" sz="2800" dirty="0"/>
            </a:p>
            <a:p>
              <a:endParaRPr lang="en-US" sz="2800" dirty="0"/>
            </a:p>
            <a:p>
              <a:r>
                <a:rPr lang="en-US" sz="2800" b="1" u="sng" dirty="0"/>
                <a:t>Others examples: </a:t>
              </a:r>
            </a:p>
            <a:p>
              <a:r>
                <a:rPr lang="en-US" sz="2800" dirty="0"/>
                <a:t>Product Search Image Search </a:t>
              </a:r>
              <a:r>
                <a:rPr lang="en-US" sz="2800" dirty="0" err="1"/>
                <a:t>e.g</a:t>
              </a:r>
              <a:r>
                <a:rPr lang="en-US" sz="2800" dirty="0"/>
                <a:t> In Pinterest &amp; Adidas</a:t>
              </a:r>
            </a:p>
          </p:txBody>
        </p:sp>
      </p:grpSp>
      <p:grpSp>
        <p:nvGrpSpPr>
          <p:cNvPr id="8" name="Group 8"/>
          <p:cNvGrpSpPr/>
          <p:nvPr/>
        </p:nvGrpSpPr>
        <p:grpSpPr>
          <a:xfrm>
            <a:off x="1038515" y="1028700"/>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Tree>
    <p:extLst>
      <p:ext uri="{BB962C8B-B14F-4D97-AF65-F5344CB8AC3E}">
        <p14:creationId xmlns:p14="http://schemas.microsoft.com/office/powerpoint/2010/main" val="2682737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1864055" y="419100"/>
            <a:ext cx="14249400" cy="9477343"/>
            <a:chOff x="-10579597" y="-2448970"/>
            <a:chExt cx="18999199" cy="12636457"/>
          </a:xfrm>
        </p:grpSpPr>
        <p:grpSp>
          <p:nvGrpSpPr>
            <p:cNvPr id="3" name="Group 3"/>
            <p:cNvGrpSpPr/>
            <p:nvPr/>
          </p:nvGrpSpPr>
          <p:grpSpPr>
            <a:xfrm>
              <a:off x="-10017005" y="313167"/>
              <a:ext cx="18389597" cy="9874320"/>
              <a:chOff x="-6068448" y="-2022046"/>
              <a:chExt cx="11140686" cy="5982007"/>
            </a:xfrm>
          </p:grpSpPr>
          <p:sp>
            <p:nvSpPr>
              <p:cNvPr id="4" name="Freeform 4"/>
              <p:cNvSpPr/>
              <p:nvPr/>
            </p:nvSpPr>
            <p:spPr>
              <a:xfrm>
                <a:off x="-6068448" y="-2022046"/>
                <a:ext cx="11140686" cy="5982007"/>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10579597" y="-2448970"/>
              <a:ext cx="18999199" cy="2940976"/>
            </a:xfrm>
            <a:prstGeom prst="rect">
              <a:avLst/>
            </a:prstGeom>
          </p:spPr>
          <p:txBody>
            <a:bodyPr wrap="square" lIns="0" tIns="0" rIns="0" bIns="0" rtlCol="0" anchor="t">
              <a:spAutoFit/>
            </a:bodyPr>
            <a:lstStyle/>
            <a:p>
              <a:pPr algn="ctr">
                <a:lnSpc>
                  <a:spcPts val="8640"/>
                </a:lnSpc>
              </a:pPr>
              <a:r>
                <a:rPr lang="en-US" sz="7200" spc="-144" dirty="0" smtClean="0">
                  <a:solidFill>
                    <a:srgbClr val="632B2B"/>
                  </a:solidFill>
                  <a:latin typeface="Now Bold"/>
                </a:rPr>
                <a:t>2.</a:t>
              </a:r>
              <a:r>
                <a:rPr lang="en-US" sz="7200" spc="-144" dirty="0" smtClean="0">
                  <a:solidFill>
                    <a:srgbClr val="632B2B"/>
                  </a:solidFill>
                  <a:latin typeface="Now Bold"/>
                </a:rPr>
                <a:t> </a:t>
              </a:r>
              <a:r>
                <a:rPr lang="en-US" sz="7200" b="1" dirty="0"/>
                <a:t>Content Personalization with Machine Learning</a:t>
              </a:r>
              <a:endParaRPr lang="en-US" sz="7200" spc="-144" dirty="0">
                <a:solidFill>
                  <a:srgbClr val="632B2B"/>
                </a:solidFill>
                <a:latin typeface="Now Bold"/>
              </a:endParaRPr>
            </a:p>
          </p:txBody>
        </p:sp>
        <p:sp>
          <p:nvSpPr>
            <p:cNvPr id="6" name="TextBox 6"/>
            <p:cNvSpPr txBox="1"/>
            <p:nvPr/>
          </p:nvSpPr>
          <p:spPr>
            <a:xfrm>
              <a:off x="-9509006" y="1404764"/>
              <a:ext cx="17373599" cy="3939540"/>
            </a:xfrm>
            <a:prstGeom prst="rect">
              <a:avLst/>
            </a:prstGeom>
          </p:spPr>
          <p:txBody>
            <a:bodyPr wrap="square" lIns="0" tIns="0" rIns="0" bIns="0" rtlCol="0" anchor="t">
              <a:spAutoFit/>
            </a:bodyPr>
            <a:lstStyle/>
            <a:p>
              <a:r>
                <a:rPr lang="en-US" sz="3200" dirty="0"/>
                <a:t>Also called </a:t>
              </a:r>
              <a:r>
                <a:rPr lang="en-US" sz="3200" b="1" dirty="0"/>
                <a:t>predictive content</a:t>
              </a:r>
              <a:r>
                <a:rPr lang="en-US" sz="3200" b="1" dirty="0" smtClean="0"/>
                <a:t>.</a:t>
              </a:r>
            </a:p>
            <a:p>
              <a:endParaRPr lang="en-US" sz="3200" b="1" dirty="0"/>
            </a:p>
            <a:p>
              <a:r>
                <a:rPr lang="en-US" sz="3200" dirty="0"/>
                <a:t>Helps you to personalize content without targeting a whole segment of users hence improving user </a:t>
              </a:r>
              <a:r>
                <a:rPr lang="en-US" sz="3200" dirty="0" smtClean="0"/>
                <a:t>experience</a:t>
              </a:r>
            </a:p>
            <a:p>
              <a:endParaRPr lang="en-US" sz="3200" b="1" dirty="0"/>
            </a:p>
            <a:p>
              <a:r>
                <a:rPr lang="en-US" sz="3200" dirty="0"/>
                <a:t>Recommendation systems </a:t>
              </a:r>
              <a:r>
                <a:rPr lang="en-US" sz="3200" dirty="0" err="1"/>
                <a:t>e.g</a:t>
              </a:r>
              <a:r>
                <a:rPr lang="en-US" sz="3200" dirty="0"/>
                <a:t>  </a:t>
              </a:r>
              <a:r>
                <a:rPr lang="en-US" sz="3200" dirty="0" err="1"/>
                <a:t>Netflix,eCommerce</a:t>
              </a:r>
              <a:r>
                <a:rPr lang="en-US" sz="3200" dirty="0"/>
                <a:t> systems</a:t>
              </a:r>
            </a:p>
          </p:txBody>
        </p:sp>
      </p:grpSp>
      <p:grpSp>
        <p:nvGrpSpPr>
          <p:cNvPr id="8" name="Group 8"/>
          <p:cNvGrpSpPr/>
          <p:nvPr/>
        </p:nvGrpSpPr>
        <p:grpSpPr>
          <a:xfrm>
            <a:off x="1038515" y="1028700"/>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Tree>
    <p:extLst>
      <p:ext uri="{BB962C8B-B14F-4D97-AF65-F5344CB8AC3E}">
        <p14:creationId xmlns:p14="http://schemas.microsoft.com/office/powerpoint/2010/main" val="31195236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2819400" y="425938"/>
            <a:ext cx="14249400" cy="8813382"/>
            <a:chOff x="-9305804" y="-2439853"/>
            <a:chExt cx="18999199" cy="11751176"/>
          </a:xfrm>
        </p:grpSpPr>
        <p:grpSp>
          <p:nvGrpSpPr>
            <p:cNvPr id="3" name="Group 3"/>
            <p:cNvGrpSpPr/>
            <p:nvPr/>
          </p:nvGrpSpPr>
          <p:grpSpPr>
            <a:xfrm>
              <a:off x="-9102605" y="-562997"/>
              <a:ext cx="18389597" cy="9874320"/>
              <a:chOff x="-5514491" y="-2552839"/>
              <a:chExt cx="11140686" cy="5982007"/>
            </a:xfrm>
          </p:grpSpPr>
          <p:sp>
            <p:nvSpPr>
              <p:cNvPr id="4" name="Freeform 4"/>
              <p:cNvSpPr/>
              <p:nvPr/>
            </p:nvSpPr>
            <p:spPr>
              <a:xfrm>
                <a:off x="-5514491" y="-2552839"/>
                <a:ext cx="11140686" cy="5982007"/>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9305804" y="-2439853"/>
              <a:ext cx="18999199" cy="1470488"/>
            </a:xfrm>
            <a:prstGeom prst="rect">
              <a:avLst/>
            </a:prstGeom>
          </p:spPr>
          <p:txBody>
            <a:bodyPr wrap="square" lIns="0" tIns="0" rIns="0" bIns="0" rtlCol="0" anchor="t">
              <a:spAutoFit/>
            </a:bodyPr>
            <a:lstStyle/>
            <a:p>
              <a:pPr>
                <a:lnSpc>
                  <a:spcPts val="8640"/>
                </a:lnSpc>
              </a:pPr>
              <a:r>
                <a:rPr lang="en-US" sz="7200" spc="-144" dirty="0" smtClean="0">
                  <a:solidFill>
                    <a:srgbClr val="632B2B"/>
                  </a:solidFill>
                  <a:latin typeface="Now Bold"/>
                </a:rPr>
                <a:t>3.MOTION UI</a:t>
              </a:r>
              <a:endParaRPr lang="en-US" sz="7200" spc="-144" dirty="0">
                <a:solidFill>
                  <a:srgbClr val="632B2B"/>
                </a:solidFill>
                <a:latin typeface="Now Bold"/>
              </a:endParaRPr>
            </a:p>
          </p:txBody>
        </p:sp>
        <p:sp>
          <p:nvSpPr>
            <p:cNvPr id="6" name="TextBox 6"/>
            <p:cNvSpPr txBox="1"/>
            <p:nvPr/>
          </p:nvSpPr>
          <p:spPr>
            <a:xfrm>
              <a:off x="-8594604" y="-135193"/>
              <a:ext cx="17373599" cy="6319679"/>
            </a:xfrm>
            <a:prstGeom prst="rect">
              <a:avLst/>
            </a:prstGeom>
          </p:spPr>
          <p:txBody>
            <a:bodyPr wrap="square" lIns="0" tIns="0" rIns="0" bIns="0" rtlCol="0" anchor="t">
              <a:spAutoFit/>
            </a:bodyPr>
            <a:lstStyle/>
            <a:p>
              <a:endParaRPr lang="en-US" sz="2800" dirty="0"/>
            </a:p>
            <a:p>
              <a:r>
                <a:rPr lang="en-US" sz="2800" dirty="0"/>
                <a:t>Motion UI is a </a:t>
              </a:r>
              <a:r>
                <a:rPr lang="en-US" sz="2800" b="1" dirty="0"/>
                <a:t>front end framework </a:t>
              </a:r>
              <a:r>
                <a:rPr lang="en-US" sz="2800" dirty="0"/>
                <a:t>that is used to build fully responsive web designs.</a:t>
              </a:r>
            </a:p>
            <a:p>
              <a:endParaRPr lang="en" sz="2800" dirty="0"/>
            </a:p>
            <a:p>
              <a:r>
                <a:rPr lang="en-US" sz="2800" dirty="0"/>
                <a:t>A website should not only provide the information a user is looking for but has to be attractive. Beautiful-looking websites have more chances to get noticed by your target audience. </a:t>
              </a:r>
              <a:endParaRPr lang="en-US" sz="2800" dirty="0" smtClean="0"/>
            </a:p>
            <a:p>
              <a:endParaRPr lang="en-US" sz="2800" dirty="0"/>
            </a:p>
            <a:p>
              <a:r>
                <a:rPr lang="en-US" sz="2800" b="1" u="sng" dirty="0"/>
                <a:t>Benefits:</a:t>
              </a:r>
            </a:p>
            <a:p>
              <a:pPr marL="457200" indent="-457200">
                <a:buFont typeface="Arial" panose="020B0604020202020204" pitchFamily="34" charset="0"/>
                <a:buChar char="•"/>
              </a:pPr>
              <a:r>
                <a:rPr lang="en-US" sz="2800" dirty="0"/>
                <a:t>Makes digital products </a:t>
              </a:r>
              <a:r>
                <a:rPr lang="en-US" sz="2800" b="1" dirty="0"/>
                <a:t>more intuitive and user friendly.  </a:t>
              </a:r>
              <a:r>
                <a:rPr lang="en-US" sz="2800" dirty="0"/>
                <a:t>(gives users an enjoyable experience)</a:t>
              </a:r>
            </a:p>
            <a:p>
              <a:pPr marL="457200" indent="-457200">
                <a:buFont typeface="Arial" panose="020B0604020202020204" pitchFamily="34" charset="0"/>
                <a:buChar char="•"/>
              </a:pPr>
              <a:r>
                <a:rPr lang="en-US" sz="2800" dirty="0"/>
                <a:t>Makes UI design faster and simpler.(Better alternative to using a lot of JS and CSS code)</a:t>
              </a:r>
            </a:p>
          </p:txBody>
        </p:sp>
      </p:grpSp>
      <p:grpSp>
        <p:nvGrpSpPr>
          <p:cNvPr id="8" name="Group 8"/>
          <p:cNvGrpSpPr/>
          <p:nvPr/>
        </p:nvGrpSpPr>
        <p:grpSpPr>
          <a:xfrm>
            <a:off x="1038515" y="1028700"/>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Tree>
    <p:extLst>
      <p:ext uri="{BB962C8B-B14F-4D97-AF65-F5344CB8AC3E}">
        <p14:creationId xmlns:p14="http://schemas.microsoft.com/office/powerpoint/2010/main" val="3704787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2819400" y="425938"/>
            <a:ext cx="14249400" cy="8813382"/>
            <a:chOff x="-9305804" y="-2439853"/>
            <a:chExt cx="18999199" cy="11751176"/>
          </a:xfrm>
        </p:grpSpPr>
        <p:grpSp>
          <p:nvGrpSpPr>
            <p:cNvPr id="3" name="Group 3"/>
            <p:cNvGrpSpPr/>
            <p:nvPr/>
          </p:nvGrpSpPr>
          <p:grpSpPr>
            <a:xfrm>
              <a:off x="-9102605" y="-562997"/>
              <a:ext cx="18389597" cy="9874320"/>
              <a:chOff x="-5514491" y="-2552839"/>
              <a:chExt cx="11140686" cy="5982007"/>
            </a:xfrm>
          </p:grpSpPr>
          <p:sp>
            <p:nvSpPr>
              <p:cNvPr id="4" name="Freeform 4"/>
              <p:cNvSpPr/>
              <p:nvPr/>
            </p:nvSpPr>
            <p:spPr>
              <a:xfrm>
                <a:off x="-5514491" y="-2552839"/>
                <a:ext cx="11140686" cy="5982007"/>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9305804" y="-2439853"/>
              <a:ext cx="18999199" cy="1470488"/>
            </a:xfrm>
            <a:prstGeom prst="rect">
              <a:avLst/>
            </a:prstGeom>
          </p:spPr>
          <p:txBody>
            <a:bodyPr wrap="square" lIns="0" tIns="0" rIns="0" bIns="0" rtlCol="0" anchor="t">
              <a:spAutoFit/>
            </a:bodyPr>
            <a:lstStyle/>
            <a:p>
              <a:pPr>
                <a:lnSpc>
                  <a:spcPts val="8640"/>
                </a:lnSpc>
              </a:pPr>
              <a:r>
                <a:rPr lang="en-US" sz="7200" spc="-144" dirty="0" smtClean="0">
                  <a:solidFill>
                    <a:srgbClr val="632B2B"/>
                  </a:solidFill>
                  <a:latin typeface="Now Bold"/>
                </a:rPr>
                <a:t>4.RESPONSIVE WEBSITES</a:t>
              </a:r>
              <a:endParaRPr lang="en-US" sz="7200" spc="-144" dirty="0">
                <a:solidFill>
                  <a:srgbClr val="632B2B"/>
                </a:solidFill>
                <a:latin typeface="Now Bold"/>
              </a:endParaRPr>
            </a:p>
          </p:txBody>
        </p:sp>
        <p:sp>
          <p:nvSpPr>
            <p:cNvPr id="6" name="TextBox 6"/>
            <p:cNvSpPr txBox="1"/>
            <p:nvPr/>
          </p:nvSpPr>
          <p:spPr>
            <a:xfrm>
              <a:off x="-8594604" y="-135193"/>
              <a:ext cx="17373599" cy="4021613"/>
            </a:xfrm>
            <a:prstGeom prst="rect">
              <a:avLst/>
            </a:prstGeom>
          </p:spPr>
          <p:txBody>
            <a:bodyPr wrap="square" lIns="0" tIns="0" rIns="0" bIns="0" rtlCol="0" anchor="t">
              <a:spAutoFit/>
            </a:bodyPr>
            <a:lstStyle/>
            <a:p>
              <a:r>
                <a:rPr lang="en-US" sz="2800" dirty="0" smtClean="0"/>
                <a:t>A </a:t>
              </a:r>
              <a:r>
                <a:rPr lang="en-US" sz="2800" dirty="0"/>
                <a:t>web development approach that is used to create </a:t>
              </a:r>
              <a:r>
                <a:rPr lang="en-US" sz="2800" b="1" dirty="0"/>
                <a:t>dynamic websites </a:t>
              </a:r>
              <a:r>
                <a:rPr lang="en-US" sz="2800" dirty="0"/>
                <a:t>that adjust to different screen sizes. </a:t>
              </a:r>
            </a:p>
            <a:p>
              <a:r>
                <a:rPr lang="en-US" sz="2800" dirty="0"/>
                <a:t>Using </a:t>
              </a:r>
              <a:r>
                <a:rPr lang="en-US" sz="2800" b="1" dirty="0"/>
                <a:t>mobile first approach </a:t>
              </a:r>
              <a:r>
                <a:rPr lang="en-US" sz="2800" dirty="0"/>
                <a:t>in development.</a:t>
              </a:r>
            </a:p>
            <a:p>
              <a:r>
                <a:rPr lang="en-US" sz="2800" dirty="0"/>
                <a:t>Adds to great user experience</a:t>
              </a:r>
              <a:r>
                <a:rPr lang="en-US" sz="2800" dirty="0" smtClean="0"/>
                <a:t>.</a:t>
              </a:r>
            </a:p>
            <a:p>
              <a:endParaRPr lang="en-US" sz="2800" dirty="0"/>
            </a:p>
            <a:p>
              <a:r>
                <a:rPr lang="en-US" sz="2800" dirty="0" smtClean="0"/>
                <a:t>Difference between responsive and interactive?</a:t>
              </a:r>
            </a:p>
            <a:p>
              <a:r>
                <a:rPr lang="en-US" sz="2800" dirty="0"/>
                <a:t>	</a:t>
              </a:r>
              <a:endParaRPr lang="en-US" sz="2800" dirty="0"/>
            </a:p>
          </p:txBody>
        </p:sp>
      </p:grpSp>
      <p:grpSp>
        <p:nvGrpSpPr>
          <p:cNvPr id="8" name="Group 8"/>
          <p:cNvGrpSpPr/>
          <p:nvPr/>
        </p:nvGrpSpPr>
        <p:grpSpPr>
          <a:xfrm>
            <a:off x="1038515" y="1028700"/>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Tree>
    <p:extLst>
      <p:ext uri="{BB962C8B-B14F-4D97-AF65-F5344CB8AC3E}">
        <p14:creationId xmlns:p14="http://schemas.microsoft.com/office/powerpoint/2010/main" val="18696841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2438400" y="150796"/>
            <a:ext cx="14249400" cy="9589439"/>
            <a:chOff x="-9813804" y="-2806709"/>
            <a:chExt cx="18999199" cy="12785918"/>
          </a:xfrm>
        </p:grpSpPr>
        <p:grpSp>
          <p:nvGrpSpPr>
            <p:cNvPr id="3" name="Group 3"/>
            <p:cNvGrpSpPr/>
            <p:nvPr/>
          </p:nvGrpSpPr>
          <p:grpSpPr>
            <a:xfrm>
              <a:off x="-9311869" y="104889"/>
              <a:ext cx="18389597" cy="9874320"/>
              <a:chOff x="-5641266" y="-2148224"/>
              <a:chExt cx="11140686" cy="5982007"/>
            </a:xfrm>
          </p:grpSpPr>
          <p:sp>
            <p:nvSpPr>
              <p:cNvPr id="4" name="Freeform 4"/>
              <p:cNvSpPr/>
              <p:nvPr/>
            </p:nvSpPr>
            <p:spPr>
              <a:xfrm>
                <a:off x="-5641266" y="-2148224"/>
                <a:ext cx="11140686" cy="5982007"/>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9813804" y="-2806709"/>
              <a:ext cx="18999199" cy="2942685"/>
            </a:xfrm>
            <a:prstGeom prst="rect">
              <a:avLst/>
            </a:prstGeom>
          </p:spPr>
          <p:txBody>
            <a:bodyPr wrap="square" lIns="0" tIns="0" rIns="0" bIns="0" rtlCol="0" anchor="t">
              <a:spAutoFit/>
            </a:bodyPr>
            <a:lstStyle/>
            <a:p>
              <a:pPr algn="ctr">
                <a:lnSpc>
                  <a:spcPts val="8640"/>
                </a:lnSpc>
              </a:pPr>
              <a:r>
                <a:rPr lang="en-US" sz="6600" spc="-144" dirty="0" smtClean="0">
                  <a:solidFill>
                    <a:srgbClr val="632B2B"/>
                  </a:solidFill>
                  <a:latin typeface="Now Bold"/>
                </a:rPr>
                <a:t>5.ACCELERATED MOBILE PAGES(AMP)</a:t>
              </a:r>
              <a:endParaRPr lang="en-US" sz="6600" spc="-144" dirty="0">
                <a:solidFill>
                  <a:srgbClr val="632B2B"/>
                </a:solidFill>
                <a:latin typeface="Now Bold"/>
              </a:endParaRPr>
            </a:p>
          </p:txBody>
        </p:sp>
        <p:sp>
          <p:nvSpPr>
            <p:cNvPr id="6" name="TextBox 6"/>
            <p:cNvSpPr txBox="1"/>
            <p:nvPr/>
          </p:nvSpPr>
          <p:spPr>
            <a:xfrm>
              <a:off x="-9001004" y="2687225"/>
              <a:ext cx="17373599" cy="4021613"/>
            </a:xfrm>
            <a:prstGeom prst="rect">
              <a:avLst/>
            </a:prstGeom>
          </p:spPr>
          <p:txBody>
            <a:bodyPr wrap="square" lIns="0" tIns="0" rIns="0" bIns="0" rtlCol="0" anchor="t">
              <a:spAutoFit/>
            </a:bodyPr>
            <a:lstStyle/>
            <a:p>
              <a:r>
                <a:rPr lang="en-US" sz="2800" dirty="0" smtClean="0"/>
                <a:t>It </a:t>
              </a:r>
              <a:r>
                <a:rPr lang="en-US" sz="2800" dirty="0"/>
                <a:t>is a project born out of the collaboration between Google and Twitter </a:t>
              </a:r>
              <a:r>
                <a:rPr lang="en-US" sz="2800" b="1" dirty="0"/>
                <a:t>to create faster mobile pages.</a:t>
              </a:r>
            </a:p>
            <a:p>
              <a:endParaRPr lang="en" sz="2800" dirty="0"/>
            </a:p>
            <a:p>
              <a:r>
                <a:rPr lang="en-US" sz="2800" dirty="0"/>
                <a:t>It helps companies </a:t>
              </a:r>
              <a:r>
                <a:rPr lang="en-US" sz="2800" b="1" dirty="0"/>
                <a:t>save costs on UX </a:t>
              </a:r>
              <a:r>
                <a:rPr lang="en-US" sz="2800" dirty="0"/>
                <a:t>and </a:t>
              </a:r>
              <a:r>
                <a:rPr lang="en-US" sz="2800" b="1" dirty="0"/>
                <a:t>attract users with low internet speeds</a:t>
              </a:r>
              <a:r>
                <a:rPr lang="en-US" sz="2800" dirty="0"/>
                <a:t>.</a:t>
              </a:r>
            </a:p>
            <a:p>
              <a:r>
                <a:rPr lang="en-US" sz="2800" dirty="0"/>
                <a:t>Enables websites to work smoothly across mobile devices</a:t>
              </a:r>
              <a:r>
                <a:rPr lang="en-US" sz="2800" dirty="0" smtClean="0"/>
                <a:t>.</a:t>
              </a:r>
            </a:p>
            <a:p>
              <a:endParaRPr lang="en-US" sz="2800" b="1" dirty="0"/>
            </a:p>
            <a:p>
              <a:r>
                <a:rPr lang="en-US" sz="2800" dirty="0" smtClean="0"/>
                <a:t>Loads relevant page content first ,others follow</a:t>
              </a:r>
              <a:endParaRPr lang="en-US" sz="2800" dirty="0"/>
            </a:p>
          </p:txBody>
        </p:sp>
      </p:grpSp>
      <p:grpSp>
        <p:nvGrpSpPr>
          <p:cNvPr id="8" name="Group 8"/>
          <p:cNvGrpSpPr/>
          <p:nvPr/>
        </p:nvGrpSpPr>
        <p:grpSpPr>
          <a:xfrm>
            <a:off x="1038515" y="1028700"/>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Tree>
    <p:extLst>
      <p:ext uri="{BB962C8B-B14F-4D97-AF65-F5344CB8AC3E}">
        <p14:creationId xmlns:p14="http://schemas.microsoft.com/office/powerpoint/2010/main" val="1547717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2438400" y="150796"/>
            <a:ext cx="14249401" cy="9869503"/>
            <a:chOff x="-9813804" y="-2806709"/>
            <a:chExt cx="18999200" cy="13159337"/>
          </a:xfrm>
        </p:grpSpPr>
        <p:grpSp>
          <p:nvGrpSpPr>
            <p:cNvPr id="3" name="Group 3"/>
            <p:cNvGrpSpPr/>
            <p:nvPr/>
          </p:nvGrpSpPr>
          <p:grpSpPr>
            <a:xfrm>
              <a:off x="-9610604" y="-969523"/>
              <a:ext cx="18796000" cy="11322151"/>
              <a:chOff x="-5822244" y="-2799118"/>
              <a:chExt cx="11386891" cy="6859124"/>
            </a:xfrm>
          </p:grpSpPr>
          <p:sp>
            <p:nvSpPr>
              <p:cNvPr id="4" name="Freeform 4"/>
              <p:cNvSpPr/>
              <p:nvPr/>
            </p:nvSpPr>
            <p:spPr>
              <a:xfrm>
                <a:off x="-5822244" y="-2799118"/>
                <a:ext cx="11386891" cy="6859124"/>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9813804" y="-2806709"/>
              <a:ext cx="18999199" cy="1441420"/>
            </a:xfrm>
            <a:prstGeom prst="rect">
              <a:avLst/>
            </a:prstGeom>
          </p:spPr>
          <p:txBody>
            <a:bodyPr wrap="square" lIns="0" tIns="0" rIns="0" bIns="0" rtlCol="0" anchor="t">
              <a:spAutoFit/>
            </a:bodyPr>
            <a:lstStyle/>
            <a:p>
              <a:pPr algn="ctr">
                <a:lnSpc>
                  <a:spcPts val="8640"/>
                </a:lnSpc>
              </a:pPr>
              <a:r>
                <a:rPr lang="en-US" sz="6600" spc="-144" dirty="0" smtClean="0">
                  <a:solidFill>
                    <a:srgbClr val="632B2B"/>
                  </a:solidFill>
                  <a:latin typeface="Now Bold"/>
                </a:rPr>
                <a:t>6.PROGRESSIVE WEB APPS</a:t>
              </a:r>
              <a:endParaRPr lang="en-US" sz="6600" spc="-144" dirty="0">
                <a:solidFill>
                  <a:srgbClr val="632B2B"/>
                </a:solidFill>
                <a:latin typeface="Now Bold"/>
              </a:endParaRPr>
            </a:p>
          </p:txBody>
        </p:sp>
        <p:sp>
          <p:nvSpPr>
            <p:cNvPr id="6" name="TextBox 6"/>
            <p:cNvSpPr txBox="1"/>
            <p:nvPr/>
          </p:nvSpPr>
          <p:spPr>
            <a:xfrm>
              <a:off x="-9001004" y="-551705"/>
              <a:ext cx="17373599" cy="10341292"/>
            </a:xfrm>
            <a:prstGeom prst="rect">
              <a:avLst/>
            </a:prstGeom>
          </p:spPr>
          <p:txBody>
            <a:bodyPr wrap="square" lIns="0" tIns="0" rIns="0" bIns="0" rtlCol="0" anchor="t">
              <a:spAutoFit/>
            </a:bodyPr>
            <a:lstStyle/>
            <a:p>
              <a:r>
                <a:rPr lang="en-US" sz="2800" b="1" u="sng" dirty="0" smtClean="0"/>
                <a:t>Native , Web ,PWA ,Hybrid Apps</a:t>
              </a:r>
            </a:p>
            <a:p>
              <a:r>
                <a:rPr lang="en-US" sz="2800" b="1" dirty="0" smtClean="0"/>
                <a:t>Native </a:t>
              </a:r>
              <a:r>
                <a:rPr lang="en-US" sz="2800" b="1" dirty="0"/>
                <a:t>mobile app</a:t>
              </a:r>
              <a:r>
                <a:rPr lang="en-US" sz="2800" dirty="0"/>
                <a:t>-involves building apps for particular mobile operating systems, and users access them from dedicated app stores.</a:t>
              </a:r>
            </a:p>
            <a:p>
              <a:r>
                <a:rPr lang="en-US" sz="2800" b="1" dirty="0"/>
                <a:t>Hybrid mobile app </a:t>
              </a:r>
              <a:r>
                <a:rPr lang="en-US" sz="2800" dirty="0"/>
                <a:t>-a mobile app but is developed using a single code (like in react native using </a:t>
              </a:r>
              <a:r>
                <a:rPr lang="en-US" sz="2800" dirty="0" err="1"/>
                <a:t>javascript</a:t>
              </a:r>
              <a:r>
                <a:rPr lang="en-US" sz="2800" dirty="0"/>
                <a:t> or typescript) and then deployed to different </a:t>
              </a:r>
              <a:r>
                <a:rPr lang="en-US" sz="2800" dirty="0" err="1"/>
                <a:t>env</a:t>
              </a:r>
              <a:r>
                <a:rPr lang="en-US" sz="2800" dirty="0"/>
                <a:t>. like app store and play store. </a:t>
              </a:r>
            </a:p>
            <a:p>
              <a:r>
                <a:rPr lang="en-US" sz="2800" dirty="0"/>
                <a:t>Web App -</a:t>
              </a:r>
            </a:p>
            <a:p>
              <a:r>
                <a:rPr lang="en-US" sz="2800" b="1" dirty="0"/>
                <a:t>PWA</a:t>
              </a:r>
              <a:r>
                <a:rPr lang="en-US" sz="2800" dirty="0"/>
                <a:t>-essentially a “boosted” web app </a:t>
              </a:r>
            </a:p>
            <a:p>
              <a:r>
                <a:rPr lang="en-US" sz="2800" b="1" u="sng" dirty="0"/>
                <a:t>Web App Vs PWA</a:t>
              </a:r>
            </a:p>
            <a:p>
              <a:r>
                <a:rPr lang="en-US" sz="2800" dirty="0"/>
                <a:t>Biggest difference:</a:t>
              </a:r>
            </a:p>
            <a:p>
              <a:pPr marL="457200" indent="-457200">
                <a:buFont typeface="Arial" panose="020B0604020202020204" pitchFamily="34" charset="0"/>
                <a:buChar char="•"/>
              </a:pPr>
              <a:r>
                <a:rPr lang="en-US" sz="2800" b="1" dirty="0"/>
                <a:t>Web app </a:t>
              </a:r>
              <a:r>
                <a:rPr lang="en-US" sz="2800" dirty="0"/>
                <a:t>-runs inside of a web browser but cannot be installed on a device. </a:t>
              </a:r>
            </a:p>
            <a:p>
              <a:pPr marL="457200" indent="-457200">
                <a:buFont typeface="Arial" panose="020B0604020202020204" pitchFamily="34" charset="0"/>
                <a:buChar char="•"/>
              </a:pPr>
              <a:r>
                <a:rPr lang="en-US" sz="2800" b="1" dirty="0"/>
                <a:t>PWA</a:t>
              </a:r>
              <a:r>
                <a:rPr lang="en-US" sz="2800" dirty="0"/>
                <a:t> can be installed on one's device ,be it a desktop or </a:t>
              </a:r>
              <a:r>
                <a:rPr lang="en-US" sz="2800" dirty="0" smtClean="0"/>
                <a:t>mobile. It </a:t>
              </a:r>
              <a:r>
                <a:rPr lang="en-US" sz="2800" dirty="0"/>
                <a:t>can thus work offline </a:t>
              </a:r>
              <a:r>
                <a:rPr lang="en-US" sz="2800" dirty="0" err="1"/>
                <a:t>offline</a:t>
              </a:r>
              <a:r>
                <a:rPr lang="en-US" sz="2800" dirty="0"/>
                <a:t> and can be added to device home screen</a:t>
              </a:r>
            </a:p>
            <a:p>
              <a:r>
                <a:rPr lang="en-US" sz="2800" b="1" u="sng" dirty="0"/>
                <a:t>Importance of PWA</a:t>
              </a:r>
              <a:r>
                <a:rPr lang="en-US" sz="2800" u="sng" dirty="0"/>
                <a:t>: </a:t>
              </a:r>
            </a:p>
            <a:p>
              <a:pPr marL="457200" indent="-457200">
                <a:buFont typeface="Arial" panose="020B0604020202020204" pitchFamily="34" charset="0"/>
                <a:buChar char="•"/>
              </a:pPr>
              <a:r>
                <a:rPr lang="en-US" sz="2800" dirty="0"/>
                <a:t>I</a:t>
              </a:r>
              <a:r>
                <a:rPr lang="en-US" sz="2800" dirty="0" smtClean="0"/>
                <a:t>mproved </a:t>
              </a:r>
              <a:r>
                <a:rPr lang="en-US" sz="2800" dirty="0"/>
                <a:t>application performance.(should be accessible on bad-quality connections or even offline.)</a:t>
              </a:r>
            </a:p>
            <a:p>
              <a:pPr marL="457200" indent="-457200">
                <a:buFont typeface="Arial" panose="020B0604020202020204" pitchFamily="34" charset="0"/>
                <a:buChar char="•"/>
              </a:pPr>
              <a:r>
                <a:rPr lang="en-US" sz="2800" dirty="0"/>
                <a:t>Easy </a:t>
              </a:r>
              <a:r>
                <a:rPr lang="en-US" sz="2800" dirty="0" smtClean="0"/>
                <a:t>access</a:t>
              </a:r>
              <a:endParaRPr lang="en-US" sz="2800" dirty="0"/>
            </a:p>
            <a:p>
              <a:pPr marL="457200" indent="-457200">
                <a:buFont typeface="Arial" panose="020B0604020202020204" pitchFamily="34" charset="0"/>
                <a:buChar char="•"/>
              </a:pPr>
              <a:r>
                <a:rPr lang="en-US" sz="2800" dirty="0"/>
                <a:t>Increased user engagement by encouraging users to return via push notification.</a:t>
              </a:r>
            </a:p>
          </p:txBody>
        </p:sp>
      </p:grpSp>
      <p:grpSp>
        <p:nvGrpSpPr>
          <p:cNvPr id="8" name="Group 8"/>
          <p:cNvGrpSpPr/>
          <p:nvPr/>
        </p:nvGrpSpPr>
        <p:grpSpPr>
          <a:xfrm>
            <a:off x="1038515" y="1028700"/>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Tree>
    <p:extLst>
      <p:ext uri="{BB962C8B-B14F-4D97-AF65-F5344CB8AC3E}">
        <p14:creationId xmlns:p14="http://schemas.microsoft.com/office/powerpoint/2010/main" val="436928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sp>
        <p:nvSpPr>
          <p:cNvPr id="3" name="TextBox 3"/>
          <p:cNvSpPr txBox="1"/>
          <p:nvPr/>
        </p:nvSpPr>
        <p:spPr>
          <a:xfrm>
            <a:off x="2023232" y="1753630"/>
            <a:ext cx="5891833" cy="1719060"/>
          </a:xfrm>
          <a:prstGeom prst="rect">
            <a:avLst/>
          </a:prstGeom>
        </p:spPr>
        <p:txBody>
          <a:bodyPr lIns="0" tIns="0" rIns="0" bIns="0" rtlCol="0" anchor="t">
            <a:spAutoFit/>
          </a:bodyPr>
          <a:lstStyle/>
          <a:p>
            <a:pPr marL="0" lvl="0" indent="0" algn="l">
              <a:lnSpc>
                <a:spcPts val="6720"/>
              </a:lnSpc>
              <a:spcBef>
                <a:spcPct val="0"/>
              </a:spcBef>
            </a:pPr>
            <a:r>
              <a:rPr lang="en-US" sz="5600" u="none" spc="-112" dirty="0" smtClean="0">
                <a:solidFill>
                  <a:srgbClr val="632B2B"/>
                </a:solidFill>
                <a:latin typeface="Now Bold"/>
              </a:rPr>
              <a:t>Table Of Contents</a:t>
            </a:r>
            <a:endParaRPr lang="en-US" sz="5600" u="none" spc="-112" dirty="0">
              <a:solidFill>
                <a:srgbClr val="632B2B"/>
              </a:solidFill>
              <a:latin typeface="Now Bold"/>
            </a:endParaRPr>
          </a:p>
        </p:txBody>
      </p:sp>
      <p:grpSp>
        <p:nvGrpSpPr>
          <p:cNvPr id="4" name="Group 4"/>
          <p:cNvGrpSpPr/>
          <p:nvPr/>
        </p:nvGrpSpPr>
        <p:grpSpPr>
          <a:xfrm>
            <a:off x="2023232" y="3804362"/>
            <a:ext cx="6154183" cy="1326483"/>
            <a:chOff x="0" y="0"/>
            <a:chExt cx="8205577" cy="1768644"/>
          </a:xfrm>
        </p:grpSpPr>
        <p:grpSp>
          <p:nvGrpSpPr>
            <p:cNvPr id="5" name="Group 5"/>
            <p:cNvGrpSpPr/>
            <p:nvPr/>
          </p:nvGrpSpPr>
          <p:grpSpPr>
            <a:xfrm>
              <a:off x="0" y="0"/>
              <a:ext cx="8205577" cy="1768644"/>
              <a:chOff x="0" y="0"/>
              <a:chExt cx="4971058" cy="1071470"/>
            </a:xfrm>
          </p:grpSpPr>
          <p:sp>
            <p:nvSpPr>
              <p:cNvPr id="6" name="Freeform 6"/>
              <p:cNvSpPr/>
              <p:nvPr/>
            </p:nvSpPr>
            <p:spPr>
              <a:xfrm>
                <a:off x="0" y="0"/>
                <a:ext cx="4971058" cy="1071470"/>
              </a:xfrm>
              <a:custGeom>
                <a:avLst/>
                <a:gdLst/>
                <a:ahLst/>
                <a:cxnLst/>
                <a:rect l="l" t="t" r="r" b="b"/>
                <a:pathLst>
                  <a:path w="4971058" h="1071470">
                    <a:moveTo>
                      <a:pt x="4846598" y="1071470"/>
                    </a:moveTo>
                    <a:lnTo>
                      <a:pt x="124460" y="1071470"/>
                    </a:lnTo>
                    <a:cubicBezTo>
                      <a:pt x="55880" y="1071470"/>
                      <a:pt x="0" y="1015590"/>
                      <a:pt x="0" y="947010"/>
                    </a:cubicBezTo>
                    <a:lnTo>
                      <a:pt x="0" y="124460"/>
                    </a:lnTo>
                    <a:cubicBezTo>
                      <a:pt x="0" y="55880"/>
                      <a:pt x="55880" y="0"/>
                      <a:pt x="124460" y="0"/>
                    </a:cubicBezTo>
                    <a:lnTo>
                      <a:pt x="4846598" y="0"/>
                    </a:lnTo>
                    <a:cubicBezTo>
                      <a:pt x="4915178" y="0"/>
                      <a:pt x="4971058" y="55880"/>
                      <a:pt x="4971058" y="124460"/>
                    </a:cubicBezTo>
                    <a:lnTo>
                      <a:pt x="4971058" y="947010"/>
                    </a:lnTo>
                    <a:cubicBezTo>
                      <a:pt x="4971058" y="1015590"/>
                      <a:pt x="4915178" y="1071470"/>
                      <a:pt x="4846598" y="1071470"/>
                    </a:cubicBezTo>
                    <a:close/>
                  </a:path>
                </a:pathLst>
              </a:custGeom>
              <a:solidFill>
                <a:srgbClr val="FFF3E2">
                  <a:alpha val="69804"/>
                </a:srgbClr>
              </a:solidFill>
            </p:spPr>
          </p:sp>
        </p:grpSp>
        <p:sp>
          <p:nvSpPr>
            <p:cNvPr id="7" name="TextBox 7"/>
            <p:cNvSpPr txBox="1"/>
            <p:nvPr/>
          </p:nvSpPr>
          <p:spPr>
            <a:xfrm>
              <a:off x="1925663" y="444963"/>
              <a:ext cx="5734192" cy="421996"/>
            </a:xfrm>
            <a:prstGeom prst="rect">
              <a:avLst/>
            </a:prstGeom>
          </p:spPr>
          <p:txBody>
            <a:bodyPr lIns="0" tIns="0" rIns="0" bIns="0" rtlCol="0" anchor="t">
              <a:spAutoFit/>
            </a:bodyPr>
            <a:lstStyle/>
            <a:p>
              <a:pPr marL="0" lvl="0" indent="0" algn="l">
                <a:lnSpc>
                  <a:spcPts val="2632"/>
                </a:lnSpc>
                <a:spcBef>
                  <a:spcPct val="0"/>
                </a:spcBef>
              </a:pPr>
              <a:r>
                <a:rPr lang="en-US" sz="1755" u="none" dirty="0" smtClean="0">
                  <a:solidFill>
                    <a:srgbClr val="632B2B"/>
                  </a:solidFill>
                  <a:latin typeface="Now"/>
                </a:rPr>
                <a:t>What is web Development?</a:t>
              </a:r>
              <a:endParaRPr lang="en-US" sz="1755" u="none" dirty="0">
                <a:solidFill>
                  <a:srgbClr val="632B2B"/>
                </a:solidFill>
                <a:latin typeface="Now"/>
              </a:endParaRPr>
            </a:p>
          </p:txBody>
        </p:sp>
        <p:sp>
          <p:nvSpPr>
            <p:cNvPr id="8" name="TextBox 8"/>
            <p:cNvSpPr txBox="1"/>
            <p:nvPr/>
          </p:nvSpPr>
          <p:spPr>
            <a:xfrm>
              <a:off x="596523" y="474173"/>
              <a:ext cx="1014173" cy="820298"/>
            </a:xfrm>
            <a:prstGeom prst="rect">
              <a:avLst/>
            </a:prstGeom>
          </p:spPr>
          <p:txBody>
            <a:bodyPr lIns="0" tIns="0" rIns="0" bIns="0" rtlCol="0" anchor="t">
              <a:spAutoFit/>
            </a:bodyPr>
            <a:lstStyle/>
            <a:p>
              <a:pPr marL="0" lvl="0" indent="0">
                <a:lnSpc>
                  <a:spcPts val="4813"/>
                </a:lnSpc>
                <a:spcBef>
                  <a:spcPct val="0"/>
                </a:spcBef>
              </a:pPr>
              <a:r>
                <a:rPr lang="en-US" sz="4011">
                  <a:solidFill>
                    <a:srgbClr val="632B2B"/>
                  </a:solidFill>
                  <a:latin typeface="Now Bold"/>
                </a:rPr>
                <a:t>01</a:t>
              </a:r>
            </a:p>
          </p:txBody>
        </p:sp>
      </p:grpSp>
      <p:grpSp>
        <p:nvGrpSpPr>
          <p:cNvPr id="9" name="Group 9"/>
          <p:cNvGrpSpPr/>
          <p:nvPr/>
        </p:nvGrpSpPr>
        <p:grpSpPr>
          <a:xfrm>
            <a:off x="2023232" y="5488198"/>
            <a:ext cx="6154183" cy="1655214"/>
            <a:chOff x="0" y="0"/>
            <a:chExt cx="8205577" cy="2206952"/>
          </a:xfrm>
        </p:grpSpPr>
        <p:grpSp>
          <p:nvGrpSpPr>
            <p:cNvPr id="10" name="Group 10"/>
            <p:cNvGrpSpPr/>
            <p:nvPr/>
          </p:nvGrpSpPr>
          <p:grpSpPr>
            <a:xfrm>
              <a:off x="0" y="0"/>
              <a:ext cx="8205577" cy="2206952"/>
              <a:chOff x="0" y="0"/>
              <a:chExt cx="4971058" cy="1337004"/>
            </a:xfrm>
          </p:grpSpPr>
          <p:sp>
            <p:nvSpPr>
              <p:cNvPr id="11" name="Freeform 11"/>
              <p:cNvSpPr/>
              <p:nvPr/>
            </p:nvSpPr>
            <p:spPr>
              <a:xfrm>
                <a:off x="0" y="0"/>
                <a:ext cx="4971058" cy="1337004"/>
              </a:xfrm>
              <a:custGeom>
                <a:avLst/>
                <a:gdLst/>
                <a:ahLst/>
                <a:cxnLst/>
                <a:rect l="l" t="t" r="r" b="b"/>
                <a:pathLst>
                  <a:path w="4971058" h="1337004">
                    <a:moveTo>
                      <a:pt x="4846598" y="1337004"/>
                    </a:moveTo>
                    <a:lnTo>
                      <a:pt x="124460" y="1337004"/>
                    </a:lnTo>
                    <a:cubicBezTo>
                      <a:pt x="55880" y="1337004"/>
                      <a:pt x="0" y="1281124"/>
                      <a:pt x="0" y="1212544"/>
                    </a:cubicBezTo>
                    <a:lnTo>
                      <a:pt x="0" y="124460"/>
                    </a:lnTo>
                    <a:cubicBezTo>
                      <a:pt x="0" y="55880"/>
                      <a:pt x="55880" y="0"/>
                      <a:pt x="124460" y="0"/>
                    </a:cubicBezTo>
                    <a:lnTo>
                      <a:pt x="4846598" y="0"/>
                    </a:lnTo>
                    <a:cubicBezTo>
                      <a:pt x="4915178" y="0"/>
                      <a:pt x="4971058" y="55880"/>
                      <a:pt x="4971058" y="124460"/>
                    </a:cubicBezTo>
                    <a:lnTo>
                      <a:pt x="4971058" y="1212544"/>
                    </a:lnTo>
                    <a:cubicBezTo>
                      <a:pt x="4971058" y="1281124"/>
                      <a:pt x="4915178" y="1337004"/>
                      <a:pt x="4846598" y="1337004"/>
                    </a:cubicBezTo>
                    <a:close/>
                  </a:path>
                </a:pathLst>
              </a:custGeom>
              <a:solidFill>
                <a:srgbClr val="FFF3E2">
                  <a:alpha val="69804"/>
                </a:srgbClr>
              </a:solidFill>
            </p:spPr>
          </p:sp>
        </p:grpSp>
        <p:sp>
          <p:nvSpPr>
            <p:cNvPr id="12" name="TextBox 12"/>
            <p:cNvSpPr txBox="1"/>
            <p:nvPr/>
          </p:nvSpPr>
          <p:spPr>
            <a:xfrm>
              <a:off x="1925663" y="442515"/>
              <a:ext cx="5734192" cy="421996"/>
            </a:xfrm>
            <a:prstGeom prst="rect">
              <a:avLst/>
            </a:prstGeom>
          </p:spPr>
          <p:txBody>
            <a:bodyPr lIns="0" tIns="0" rIns="0" bIns="0" rtlCol="0" anchor="t">
              <a:spAutoFit/>
            </a:bodyPr>
            <a:lstStyle/>
            <a:p>
              <a:pPr marL="0" lvl="0" indent="0" algn="l">
                <a:lnSpc>
                  <a:spcPts val="2632"/>
                </a:lnSpc>
                <a:spcBef>
                  <a:spcPct val="0"/>
                </a:spcBef>
              </a:pPr>
              <a:r>
                <a:rPr lang="en-US" sz="1755" u="none" dirty="0" smtClean="0">
                  <a:solidFill>
                    <a:srgbClr val="632B2B"/>
                  </a:solidFill>
                  <a:latin typeface="Now"/>
                </a:rPr>
                <a:t>Web Developer Skills</a:t>
              </a:r>
              <a:endParaRPr lang="en-US" sz="1755" u="none" dirty="0">
                <a:solidFill>
                  <a:srgbClr val="632B2B"/>
                </a:solidFill>
                <a:latin typeface="Now"/>
              </a:endParaRPr>
            </a:p>
          </p:txBody>
        </p:sp>
        <p:sp>
          <p:nvSpPr>
            <p:cNvPr id="13" name="TextBox 13"/>
            <p:cNvSpPr txBox="1"/>
            <p:nvPr/>
          </p:nvSpPr>
          <p:spPr>
            <a:xfrm>
              <a:off x="545723" y="474173"/>
              <a:ext cx="1014173" cy="815401"/>
            </a:xfrm>
            <a:prstGeom prst="rect">
              <a:avLst/>
            </a:prstGeom>
          </p:spPr>
          <p:txBody>
            <a:bodyPr lIns="0" tIns="0" rIns="0" bIns="0" rtlCol="0" anchor="t">
              <a:spAutoFit/>
            </a:bodyPr>
            <a:lstStyle/>
            <a:p>
              <a:pPr marL="0" lvl="0" indent="0">
                <a:lnSpc>
                  <a:spcPts val="4813"/>
                </a:lnSpc>
                <a:spcBef>
                  <a:spcPct val="0"/>
                </a:spcBef>
              </a:pPr>
              <a:r>
                <a:rPr lang="en-US" sz="4011">
                  <a:solidFill>
                    <a:srgbClr val="632B2B"/>
                  </a:solidFill>
                  <a:latin typeface="Now Bold"/>
                </a:rPr>
                <a:t>02</a:t>
              </a:r>
            </a:p>
          </p:txBody>
        </p:sp>
      </p:grpSp>
      <p:grpSp>
        <p:nvGrpSpPr>
          <p:cNvPr id="14" name="Group 14"/>
          <p:cNvGrpSpPr/>
          <p:nvPr/>
        </p:nvGrpSpPr>
        <p:grpSpPr>
          <a:xfrm>
            <a:off x="2023232" y="7500766"/>
            <a:ext cx="6154183" cy="1655214"/>
            <a:chOff x="0" y="0"/>
            <a:chExt cx="8205577" cy="2206952"/>
          </a:xfrm>
        </p:grpSpPr>
        <p:grpSp>
          <p:nvGrpSpPr>
            <p:cNvPr id="15" name="Group 15"/>
            <p:cNvGrpSpPr/>
            <p:nvPr/>
          </p:nvGrpSpPr>
          <p:grpSpPr>
            <a:xfrm>
              <a:off x="0" y="0"/>
              <a:ext cx="8205577" cy="2206952"/>
              <a:chOff x="0" y="0"/>
              <a:chExt cx="4971058" cy="1337004"/>
            </a:xfrm>
          </p:grpSpPr>
          <p:sp>
            <p:nvSpPr>
              <p:cNvPr id="16" name="Freeform 16"/>
              <p:cNvSpPr/>
              <p:nvPr/>
            </p:nvSpPr>
            <p:spPr>
              <a:xfrm>
                <a:off x="0" y="0"/>
                <a:ext cx="4971058" cy="1337004"/>
              </a:xfrm>
              <a:custGeom>
                <a:avLst/>
                <a:gdLst/>
                <a:ahLst/>
                <a:cxnLst/>
                <a:rect l="l" t="t" r="r" b="b"/>
                <a:pathLst>
                  <a:path w="4971058" h="1337004">
                    <a:moveTo>
                      <a:pt x="4846598" y="1337004"/>
                    </a:moveTo>
                    <a:lnTo>
                      <a:pt x="124460" y="1337004"/>
                    </a:lnTo>
                    <a:cubicBezTo>
                      <a:pt x="55880" y="1337004"/>
                      <a:pt x="0" y="1281124"/>
                      <a:pt x="0" y="1212544"/>
                    </a:cubicBezTo>
                    <a:lnTo>
                      <a:pt x="0" y="124460"/>
                    </a:lnTo>
                    <a:cubicBezTo>
                      <a:pt x="0" y="55880"/>
                      <a:pt x="55880" y="0"/>
                      <a:pt x="124460" y="0"/>
                    </a:cubicBezTo>
                    <a:lnTo>
                      <a:pt x="4846598" y="0"/>
                    </a:lnTo>
                    <a:cubicBezTo>
                      <a:pt x="4915178" y="0"/>
                      <a:pt x="4971058" y="55880"/>
                      <a:pt x="4971058" y="124460"/>
                    </a:cubicBezTo>
                    <a:lnTo>
                      <a:pt x="4971058" y="1212544"/>
                    </a:lnTo>
                    <a:cubicBezTo>
                      <a:pt x="4971058" y="1281124"/>
                      <a:pt x="4915178" y="1337004"/>
                      <a:pt x="4846598" y="1337004"/>
                    </a:cubicBezTo>
                    <a:close/>
                  </a:path>
                </a:pathLst>
              </a:custGeom>
              <a:solidFill>
                <a:srgbClr val="FFF3E2">
                  <a:alpha val="69804"/>
                </a:srgbClr>
              </a:solidFill>
            </p:spPr>
          </p:sp>
        </p:grpSp>
        <p:sp>
          <p:nvSpPr>
            <p:cNvPr id="17" name="TextBox 17"/>
            <p:cNvSpPr txBox="1"/>
            <p:nvPr/>
          </p:nvSpPr>
          <p:spPr>
            <a:xfrm>
              <a:off x="1925663" y="442515"/>
              <a:ext cx="5734192" cy="421996"/>
            </a:xfrm>
            <a:prstGeom prst="rect">
              <a:avLst/>
            </a:prstGeom>
          </p:spPr>
          <p:txBody>
            <a:bodyPr lIns="0" tIns="0" rIns="0" bIns="0" rtlCol="0" anchor="t">
              <a:spAutoFit/>
            </a:bodyPr>
            <a:lstStyle/>
            <a:p>
              <a:pPr marL="0" lvl="0" indent="0" algn="l">
                <a:lnSpc>
                  <a:spcPts val="2632"/>
                </a:lnSpc>
                <a:spcBef>
                  <a:spcPct val="0"/>
                </a:spcBef>
              </a:pPr>
              <a:r>
                <a:rPr lang="en-US" sz="1755" u="none" dirty="0" smtClean="0">
                  <a:solidFill>
                    <a:srgbClr val="632B2B"/>
                  </a:solidFill>
                  <a:latin typeface="Now"/>
                </a:rPr>
                <a:t>Web development Trends</a:t>
              </a:r>
              <a:endParaRPr lang="en-US" sz="1755" u="none" dirty="0">
                <a:solidFill>
                  <a:srgbClr val="632B2B"/>
                </a:solidFill>
                <a:latin typeface="Now"/>
              </a:endParaRPr>
            </a:p>
          </p:txBody>
        </p:sp>
        <p:sp>
          <p:nvSpPr>
            <p:cNvPr id="18" name="TextBox 18"/>
            <p:cNvSpPr txBox="1"/>
            <p:nvPr/>
          </p:nvSpPr>
          <p:spPr>
            <a:xfrm>
              <a:off x="545723" y="474173"/>
              <a:ext cx="1014173" cy="815401"/>
            </a:xfrm>
            <a:prstGeom prst="rect">
              <a:avLst/>
            </a:prstGeom>
          </p:spPr>
          <p:txBody>
            <a:bodyPr lIns="0" tIns="0" rIns="0" bIns="0" rtlCol="0" anchor="t">
              <a:spAutoFit/>
            </a:bodyPr>
            <a:lstStyle/>
            <a:p>
              <a:pPr marL="0" lvl="0" indent="0">
                <a:lnSpc>
                  <a:spcPts val="4813"/>
                </a:lnSpc>
                <a:spcBef>
                  <a:spcPct val="0"/>
                </a:spcBef>
              </a:pPr>
              <a:r>
                <a:rPr lang="en-US" sz="4011">
                  <a:solidFill>
                    <a:srgbClr val="632B2B"/>
                  </a:solidFill>
                  <a:latin typeface="Now Bold"/>
                </a:rPr>
                <a:t>03</a:t>
              </a:r>
            </a:p>
          </p:txBody>
        </p:sp>
      </p:grpSp>
      <p:grpSp>
        <p:nvGrpSpPr>
          <p:cNvPr id="19" name="Group 19"/>
          <p:cNvGrpSpPr/>
          <p:nvPr/>
        </p:nvGrpSpPr>
        <p:grpSpPr>
          <a:xfrm>
            <a:off x="1028700" y="1028700"/>
            <a:ext cx="358140" cy="358140"/>
            <a:chOff x="0" y="0"/>
            <a:chExt cx="477520" cy="477520"/>
          </a:xfrm>
        </p:grpSpPr>
        <p:grpSp>
          <p:nvGrpSpPr>
            <p:cNvPr id="20" name="Group 20"/>
            <p:cNvGrpSpPr/>
            <p:nvPr/>
          </p:nvGrpSpPr>
          <p:grpSpPr>
            <a:xfrm>
              <a:off x="0" y="0"/>
              <a:ext cx="477520" cy="77593"/>
              <a:chOff x="0" y="0"/>
              <a:chExt cx="1913890" cy="310990"/>
            </a:xfrm>
          </p:grpSpPr>
          <p:sp>
            <p:nvSpPr>
              <p:cNvPr id="21" name="Freeform 21"/>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22" name="Group 22"/>
            <p:cNvGrpSpPr/>
            <p:nvPr/>
          </p:nvGrpSpPr>
          <p:grpSpPr>
            <a:xfrm>
              <a:off x="0" y="199964"/>
              <a:ext cx="477520" cy="77593"/>
              <a:chOff x="0" y="0"/>
              <a:chExt cx="1913890" cy="310990"/>
            </a:xfrm>
          </p:grpSpPr>
          <p:sp>
            <p:nvSpPr>
              <p:cNvPr id="23" name="Freeform 23"/>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24" name="Group 24"/>
            <p:cNvGrpSpPr/>
            <p:nvPr/>
          </p:nvGrpSpPr>
          <p:grpSpPr>
            <a:xfrm>
              <a:off x="0" y="399927"/>
              <a:ext cx="477520" cy="77593"/>
              <a:chOff x="0" y="0"/>
              <a:chExt cx="1913890" cy="310990"/>
            </a:xfrm>
          </p:grpSpPr>
          <p:sp>
            <p:nvSpPr>
              <p:cNvPr id="25" name="Freeform 25"/>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26" name="Group 26"/>
          <p:cNvGrpSpPr/>
          <p:nvPr/>
        </p:nvGrpSpPr>
        <p:grpSpPr>
          <a:xfrm>
            <a:off x="17259300" y="3150651"/>
            <a:ext cx="176115" cy="4024179"/>
            <a:chOff x="0" y="0"/>
            <a:chExt cx="234820" cy="5365572"/>
          </a:xfrm>
        </p:grpSpPr>
        <p:grpSp>
          <p:nvGrpSpPr>
            <p:cNvPr id="27" name="Group 27"/>
            <p:cNvGrpSpPr/>
            <p:nvPr/>
          </p:nvGrpSpPr>
          <p:grpSpPr>
            <a:xfrm>
              <a:off x="0" y="1282688"/>
              <a:ext cx="234820" cy="234820"/>
              <a:chOff x="0" y="0"/>
              <a:chExt cx="6350000" cy="6350000"/>
            </a:xfrm>
          </p:grpSpPr>
          <p:sp>
            <p:nvSpPr>
              <p:cNvPr id="28" name="Freeform 2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9" name="Group 29"/>
            <p:cNvGrpSpPr/>
            <p:nvPr/>
          </p:nvGrpSpPr>
          <p:grpSpPr>
            <a:xfrm>
              <a:off x="0" y="0"/>
              <a:ext cx="234820" cy="234820"/>
              <a:chOff x="0" y="0"/>
              <a:chExt cx="6350000" cy="6350000"/>
            </a:xfrm>
          </p:grpSpPr>
          <p:sp>
            <p:nvSpPr>
              <p:cNvPr id="30" name="Freeform 3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1" name="Group 31"/>
            <p:cNvGrpSpPr/>
            <p:nvPr/>
          </p:nvGrpSpPr>
          <p:grpSpPr>
            <a:xfrm>
              <a:off x="0" y="641344"/>
              <a:ext cx="234820" cy="234820"/>
              <a:chOff x="0" y="0"/>
              <a:chExt cx="6350000" cy="6350000"/>
            </a:xfrm>
          </p:grpSpPr>
          <p:sp>
            <p:nvSpPr>
              <p:cNvPr id="32" name="Freeform 3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3" name="Group 33"/>
            <p:cNvGrpSpPr/>
            <p:nvPr/>
          </p:nvGrpSpPr>
          <p:grpSpPr>
            <a:xfrm>
              <a:off x="0" y="1924032"/>
              <a:ext cx="234820" cy="234820"/>
              <a:chOff x="0" y="0"/>
              <a:chExt cx="6350000" cy="6350000"/>
            </a:xfrm>
          </p:grpSpPr>
          <p:sp>
            <p:nvSpPr>
              <p:cNvPr id="34" name="Freeform 3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5" name="Group 35"/>
            <p:cNvGrpSpPr/>
            <p:nvPr/>
          </p:nvGrpSpPr>
          <p:grpSpPr>
            <a:xfrm>
              <a:off x="0" y="2565376"/>
              <a:ext cx="234820" cy="234820"/>
              <a:chOff x="0" y="0"/>
              <a:chExt cx="6350000" cy="6350000"/>
            </a:xfrm>
          </p:grpSpPr>
          <p:sp>
            <p:nvSpPr>
              <p:cNvPr id="36" name="Freeform 3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37" name="Group 37"/>
            <p:cNvGrpSpPr/>
            <p:nvPr/>
          </p:nvGrpSpPr>
          <p:grpSpPr>
            <a:xfrm>
              <a:off x="0" y="3206720"/>
              <a:ext cx="234820" cy="234820"/>
              <a:chOff x="0" y="0"/>
              <a:chExt cx="6350000" cy="6350000"/>
            </a:xfrm>
          </p:grpSpPr>
          <p:sp>
            <p:nvSpPr>
              <p:cNvPr id="38" name="Freeform 3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9" name="Group 39"/>
            <p:cNvGrpSpPr/>
            <p:nvPr/>
          </p:nvGrpSpPr>
          <p:grpSpPr>
            <a:xfrm>
              <a:off x="0" y="3848064"/>
              <a:ext cx="234820" cy="234820"/>
              <a:chOff x="0" y="0"/>
              <a:chExt cx="6350000" cy="6350000"/>
            </a:xfrm>
          </p:grpSpPr>
          <p:sp>
            <p:nvSpPr>
              <p:cNvPr id="40" name="Freeform 4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41" name="Group 41"/>
            <p:cNvGrpSpPr/>
            <p:nvPr/>
          </p:nvGrpSpPr>
          <p:grpSpPr>
            <a:xfrm>
              <a:off x="0" y="4489409"/>
              <a:ext cx="234820" cy="234820"/>
              <a:chOff x="0" y="0"/>
              <a:chExt cx="6350000" cy="6350000"/>
            </a:xfrm>
          </p:grpSpPr>
          <p:sp>
            <p:nvSpPr>
              <p:cNvPr id="42" name="Freeform 4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43" name="Group 43"/>
            <p:cNvGrpSpPr/>
            <p:nvPr/>
          </p:nvGrpSpPr>
          <p:grpSpPr>
            <a:xfrm>
              <a:off x="0" y="5130753"/>
              <a:ext cx="234820" cy="234820"/>
              <a:chOff x="0" y="0"/>
              <a:chExt cx="6350000" cy="6350000"/>
            </a:xfrm>
          </p:grpSpPr>
          <p:sp>
            <p:nvSpPr>
              <p:cNvPr id="44" name="Freeform 4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45" name="Picture 4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05943"/>
            <a:ext cx="679181" cy="300074"/>
          </a:xfrm>
          <a:prstGeom prst="rect">
            <a:avLst/>
          </a:prstGeom>
        </p:spPr>
      </p:pic>
      <p:pic>
        <p:nvPicPr>
          <p:cNvPr id="49" name="Picture 5"/>
          <p:cNvPicPr>
            <a:picLocks noChangeAspect="1"/>
          </p:cNvPicPr>
          <p:nvPr/>
        </p:nvPicPr>
        <p:blipFill>
          <a:blip r:embed="rId5"/>
          <a:srcRect/>
          <a:stretch>
            <a:fillRect/>
          </a:stretch>
        </p:blipFill>
        <p:spPr>
          <a:xfrm>
            <a:off x="9677400" y="2052450"/>
            <a:ext cx="7020656" cy="696800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C2B4"/>
        </a:solidFill>
        <a:effectLst/>
      </p:bgPr>
    </p:bg>
    <p:spTree>
      <p:nvGrpSpPr>
        <p:cNvPr id="1" name=""/>
        <p:cNvGrpSpPr/>
        <p:nvPr/>
      </p:nvGrpSpPr>
      <p:grpSpPr>
        <a:xfrm>
          <a:off x="0" y="0"/>
          <a:ext cx="0" cy="0"/>
          <a:chOff x="0" y="0"/>
          <a:chExt cx="0" cy="0"/>
        </a:xfrm>
      </p:grpSpPr>
      <p:grpSp>
        <p:nvGrpSpPr>
          <p:cNvPr id="2" name="Group 2"/>
          <p:cNvGrpSpPr/>
          <p:nvPr/>
        </p:nvGrpSpPr>
        <p:grpSpPr>
          <a:xfrm>
            <a:off x="8402808" y="3996362"/>
            <a:ext cx="7819776" cy="1804115"/>
            <a:chOff x="0" y="-9525"/>
            <a:chExt cx="10426368" cy="2405487"/>
          </a:xfrm>
        </p:grpSpPr>
        <p:sp>
          <p:nvSpPr>
            <p:cNvPr id="3" name="TextBox 3"/>
            <p:cNvSpPr txBox="1"/>
            <p:nvPr/>
          </p:nvSpPr>
          <p:spPr>
            <a:xfrm>
              <a:off x="0" y="-9525"/>
              <a:ext cx="10426368" cy="1143903"/>
            </a:xfrm>
            <a:prstGeom prst="rect">
              <a:avLst/>
            </a:prstGeom>
          </p:spPr>
          <p:txBody>
            <a:bodyPr lIns="0" tIns="0" rIns="0" bIns="0" rtlCol="0" anchor="t">
              <a:spAutoFit/>
            </a:bodyPr>
            <a:lstStyle/>
            <a:p>
              <a:pPr marL="0" lvl="0" indent="0" algn="l">
                <a:lnSpc>
                  <a:spcPts val="8640"/>
                </a:lnSpc>
                <a:spcBef>
                  <a:spcPct val="0"/>
                </a:spcBef>
              </a:pPr>
              <a:r>
                <a:rPr lang="en-US" sz="800" u="none" spc="-144" dirty="0" smtClean="0">
                  <a:solidFill>
                    <a:srgbClr val="632B2B"/>
                  </a:solidFill>
                  <a:latin typeface="Now Bold"/>
                </a:rPr>
                <a:t>.</a:t>
              </a:r>
              <a:endParaRPr lang="en-US" sz="800" u="none" spc="-144" dirty="0">
                <a:solidFill>
                  <a:srgbClr val="632B2B"/>
                </a:solidFill>
                <a:latin typeface="Now Bold"/>
              </a:endParaRPr>
            </a:p>
          </p:txBody>
        </p:sp>
        <p:sp>
          <p:nvSpPr>
            <p:cNvPr id="4" name="TextBox 4"/>
            <p:cNvSpPr txBox="1"/>
            <p:nvPr/>
          </p:nvSpPr>
          <p:spPr>
            <a:xfrm>
              <a:off x="0" y="1893945"/>
              <a:ext cx="10426368" cy="502017"/>
            </a:xfrm>
            <a:prstGeom prst="rect">
              <a:avLst/>
            </a:prstGeom>
          </p:spPr>
          <p:txBody>
            <a:bodyPr lIns="0" tIns="0" rIns="0" bIns="0" rtlCol="0" anchor="t">
              <a:spAutoFit/>
            </a:bodyPr>
            <a:lstStyle/>
            <a:p>
              <a:pPr marL="0" lvl="0" indent="0" algn="l">
                <a:lnSpc>
                  <a:spcPts val="3599"/>
                </a:lnSpc>
                <a:spcBef>
                  <a:spcPct val="0"/>
                </a:spcBef>
              </a:pPr>
              <a:r>
                <a:rPr lang="en-US" sz="800" u="none" dirty="0" smtClean="0">
                  <a:solidFill>
                    <a:srgbClr val="632B2B"/>
                  </a:solidFill>
                  <a:latin typeface="Now"/>
                </a:rPr>
                <a:t>.</a:t>
              </a:r>
              <a:endParaRPr lang="en-US" sz="800" u="none" dirty="0">
                <a:solidFill>
                  <a:srgbClr val="632B2B"/>
                </a:solidFill>
                <a:latin typeface="Now"/>
              </a:endParaRPr>
            </a:p>
          </p:txBody>
        </p:sp>
      </p:grpSp>
      <p:grpSp>
        <p:nvGrpSpPr>
          <p:cNvPr id="6" name="Group 6"/>
          <p:cNvGrpSpPr/>
          <p:nvPr/>
        </p:nvGrpSpPr>
        <p:grpSpPr>
          <a:xfrm>
            <a:off x="17259300" y="3131410"/>
            <a:ext cx="176115" cy="4024179"/>
            <a:chOff x="0" y="0"/>
            <a:chExt cx="234820" cy="5365572"/>
          </a:xfrm>
        </p:grpSpPr>
        <p:grpSp>
          <p:nvGrpSpPr>
            <p:cNvPr id="7" name="Group 7"/>
            <p:cNvGrpSpPr/>
            <p:nvPr/>
          </p:nvGrpSpPr>
          <p:grpSpPr>
            <a:xfrm>
              <a:off x="0" y="0"/>
              <a:ext cx="234820" cy="234820"/>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9" name="Group 9"/>
            <p:cNvGrpSpPr/>
            <p:nvPr/>
          </p:nvGrpSpPr>
          <p:grpSpPr>
            <a:xfrm>
              <a:off x="0" y="641344"/>
              <a:ext cx="234820" cy="234820"/>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1" name="Group 11"/>
            <p:cNvGrpSpPr/>
            <p:nvPr/>
          </p:nvGrpSpPr>
          <p:grpSpPr>
            <a:xfrm>
              <a:off x="0" y="1282688"/>
              <a:ext cx="234820" cy="234820"/>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13" name="Group 13"/>
            <p:cNvGrpSpPr/>
            <p:nvPr/>
          </p:nvGrpSpPr>
          <p:grpSpPr>
            <a:xfrm>
              <a:off x="0" y="1924032"/>
              <a:ext cx="234820" cy="234820"/>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5" name="Group 15"/>
            <p:cNvGrpSpPr/>
            <p:nvPr/>
          </p:nvGrpSpPr>
          <p:grpSpPr>
            <a:xfrm>
              <a:off x="0" y="2565376"/>
              <a:ext cx="234820" cy="234820"/>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7" name="Group 17"/>
            <p:cNvGrpSpPr/>
            <p:nvPr/>
          </p:nvGrpSpPr>
          <p:grpSpPr>
            <a:xfrm>
              <a:off x="0" y="3206720"/>
              <a:ext cx="234820" cy="234820"/>
              <a:chOff x="0" y="0"/>
              <a:chExt cx="6350000" cy="6350000"/>
            </a:xfrm>
          </p:grpSpPr>
          <p:sp>
            <p:nvSpPr>
              <p:cNvPr id="18" name="Freeform 1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9" name="Group 19"/>
            <p:cNvGrpSpPr/>
            <p:nvPr/>
          </p:nvGrpSpPr>
          <p:grpSpPr>
            <a:xfrm>
              <a:off x="0" y="3848064"/>
              <a:ext cx="234820" cy="234820"/>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1" name="Group 21"/>
            <p:cNvGrpSpPr/>
            <p:nvPr/>
          </p:nvGrpSpPr>
          <p:grpSpPr>
            <a:xfrm>
              <a:off x="0" y="4489409"/>
              <a:ext cx="234820" cy="234820"/>
              <a:chOff x="0" y="0"/>
              <a:chExt cx="6350000" cy="6350000"/>
            </a:xfrm>
          </p:grpSpPr>
          <p:sp>
            <p:nvSpPr>
              <p:cNvPr id="22" name="Freeform 2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3" name="Group 23"/>
            <p:cNvGrpSpPr/>
            <p:nvPr/>
          </p:nvGrpSpPr>
          <p:grpSpPr>
            <a:xfrm>
              <a:off x="0" y="5130753"/>
              <a:ext cx="234820" cy="234820"/>
              <a:chOff x="0" y="0"/>
              <a:chExt cx="6350000" cy="6350000"/>
            </a:xfrm>
          </p:grpSpPr>
          <p:sp>
            <p:nvSpPr>
              <p:cNvPr id="24" name="Freeform 2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25" name="Picture 2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8986702"/>
            <a:ext cx="679181" cy="300074"/>
          </a:xfrm>
          <a:prstGeom prst="rect">
            <a:avLst/>
          </a:prstGeom>
        </p:spPr>
      </p:pic>
      <p:grpSp>
        <p:nvGrpSpPr>
          <p:cNvPr id="26" name="Group 26"/>
          <p:cNvGrpSpPr/>
          <p:nvPr/>
        </p:nvGrpSpPr>
        <p:grpSpPr>
          <a:xfrm>
            <a:off x="1038515" y="1028700"/>
            <a:ext cx="358140" cy="358140"/>
            <a:chOff x="0" y="0"/>
            <a:chExt cx="477520" cy="477520"/>
          </a:xfrm>
        </p:grpSpPr>
        <p:grpSp>
          <p:nvGrpSpPr>
            <p:cNvPr id="27" name="Group 27"/>
            <p:cNvGrpSpPr/>
            <p:nvPr/>
          </p:nvGrpSpPr>
          <p:grpSpPr>
            <a:xfrm>
              <a:off x="0" y="0"/>
              <a:ext cx="477520" cy="77593"/>
              <a:chOff x="0" y="0"/>
              <a:chExt cx="1913890" cy="310990"/>
            </a:xfrm>
          </p:grpSpPr>
          <p:sp>
            <p:nvSpPr>
              <p:cNvPr id="28" name="Freeform 2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29" name="Group 29"/>
            <p:cNvGrpSpPr/>
            <p:nvPr/>
          </p:nvGrpSpPr>
          <p:grpSpPr>
            <a:xfrm>
              <a:off x="0" y="199964"/>
              <a:ext cx="477520" cy="77593"/>
              <a:chOff x="0" y="0"/>
              <a:chExt cx="1913890" cy="310990"/>
            </a:xfrm>
          </p:grpSpPr>
          <p:sp>
            <p:nvSpPr>
              <p:cNvPr id="30" name="Freeform 3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31" name="Group 31"/>
            <p:cNvGrpSpPr/>
            <p:nvPr/>
          </p:nvGrpSpPr>
          <p:grpSpPr>
            <a:xfrm>
              <a:off x="0" y="399927"/>
              <a:ext cx="477520" cy="77593"/>
              <a:chOff x="0" y="0"/>
              <a:chExt cx="1913890" cy="310990"/>
            </a:xfrm>
          </p:grpSpPr>
          <p:sp>
            <p:nvSpPr>
              <p:cNvPr id="32" name="Freeform 3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sp>
        <p:nvSpPr>
          <p:cNvPr id="33" name="Rectangle 32"/>
          <p:cNvSpPr/>
          <p:nvPr/>
        </p:nvSpPr>
        <p:spPr>
          <a:xfrm>
            <a:off x="6298208" y="1562168"/>
            <a:ext cx="11792011" cy="1381147"/>
          </a:xfrm>
          <a:prstGeom prst="rect">
            <a:avLst/>
          </a:prstGeom>
        </p:spPr>
        <p:txBody>
          <a:bodyPr wrap="none">
            <a:spAutoFit/>
          </a:bodyPr>
          <a:lstStyle/>
          <a:p>
            <a:pPr algn="ctr">
              <a:lnSpc>
                <a:spcPts val="11000"/>
              </a:lnSpc>
            </a:pPr>
            <a:r>
              <a:rPr lang="en-US" sz="6000" spc="-200" dirty="0" smtClean="0">
                <a:solidFill>
                  <a:srgbClr val="632B2B"/>
                </a:solidFill>
                <a:latin typeface="Now Bold"/>
              </a:rPr>
              <a:t>01. What Is Web Development? </a:t>
            </a:r>
            <a:endParaRPr lang="en-US" sz="6000" spc="-200" dirty="0">
              <a:solidFill>
                <a:srgbClr val="632B2B"/>
              </a:solidFill>
              <a:latin typeface="Now Bold"/>
            </a:endParaRPr>
          </a:p>
        </p:txBody>
      </p:sp>
      <p:pic>
        <p:nvPicPr>
          <p:cNvPr id="38" name="Picture 2"/>
          <p:cNvPicPr>
            <a:picLocks noChangeAspect="1"/>
          </p:cNvPicPr>
          <p:nvPr/>
        </p:nvPicPr>
        <p:blipFill>
          <a:blip r:embed="rId5"/>
          <a:srcRect/>
          <a:stretch>
            <a:fillRect/>
          </a:stretch>
        </p:blipFill>
        <p:spPr>
          <a:xfrm>
            <a:off x="533400" y="2575074"/>
            <a:ext cx="8269990" cy="6884767"/>
          </a:xfrm>
          <a:prstGeom prst="rect">
            <a:avLst/>
          </a:prstGeom>
        </p:spPr>
      </p:pic>
    </p:spTree>
    <p:extLst>
      <p:ext uri="{BB962C8B-B14F-4D97-AF65-F5344CB8AC3E}">
        <p14:creationId xmlns:p14="http://schemas.microsoft.com/office/powerpoint/2010/main" val="1695239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1864055" y="419100"/>
            <a:ext cx="14249400" cy="9477343"/>
            <a:chOff x="-10579597" y="-2448970"/>
            <a:chExt cx="18999199" cy="12636457"/>
          </a:xfrm>
        </p:grpSpPr>
        <p:grpSp>
          <p:nvGrpSpPr>
            <p:cNvPr id="3" name="Group 3"/>
            <p:cNvGrpSpPr/>
            <p:nvPr/>
          </p:nvGrpSpPr>
          <p:grpSpPr>
            <a:xfrm>
              <a:off x="-10017005" y="313167"/>
              <a:ext cx="18389597" cy="9874320"/>
              <a:chOff x="-6068448" y="-2022046"/>
              <a:chExt cx="11140686" cy="5982007"/>
            </a:xfrm>
          </p:grpSpPr>
          <p:sp>
            <p:nvSpPr>
              <p:cNvPr id="4" name="Freeform 4"/>
              <p:cNvSpPr/>
              <p:nvPr/>
            </p:nvSpPr>
            <p:spPr>
              <a:xfrm>
                <a:off x="-6068448" y="-2022046"/>
                <a:ext cx="11140686" cy="5982007"/>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10579597" y="-2448970"/>
              <a:ext cx="18999199" cy="1472197"/>
            </a:xfrm>
            <a:prstGeom prst="rect">
              <a:avLst/>
            </a:prstGeom>
          </p:spPr>
          <p:txBody>
            <a:bodyPr wrap="square" lIns="0" tIns="0" rIns="0" bIns="0" rtlCol="0" anchor="t">
              <a:spAutoFit/>
            </a:bodyPr>
            <a:lstStyle/>
            <a:p>
              <a:pPr algn="ctr">
                <a:lnSpc>
                  <a:spcPts val="8640"/>
                </a:lnSpc>
              </a:pPr>
              <a:r>
                <a:rPr lang="en-US" sz="7200" spc="-144" dirty="0" smtClean="0">
                  <a:solidFill>
                    <a:srgbClr val="632B2B"/>
                  </a:solidFill>
                  <a:latin typeface="Now Bold"/>
                </a:rPr>
                <a:t>01.What Is Web Development</a:t>
              </a:r>
              <a:endParaRPr lang="en-US" sz="7200" spc="-144" dirty="0">
                <a:solidFill>
                  <a:srgbClr val="632B2B"/>
                </a:solidFill>
                <a:latin typeface="Now Bold"/>
              </a:endParaRPr>
            </a:p>
          </p:txBody>
        </p:sp>
        <p:sp>
          <p:nvSpPr>
            <p:cNvPr id="6" name="TextBox 6"/>
            <p:cNvSpPr txBox="1"/>
            <p:nvPr/>
          </p:nvSpPr>
          <p:spPr>
            <a:xfrm>
              <a:off x="-9509006" y="1404765"/>
              <a:ext cx="17373599" cy="2626360"/>
            </a:xfrm>
            <a:prstGeom prst="rect">
              <a:avLst/>
            </a:prstGeom>
          </p:spPr>
          <p:txBody>
            <a:bodyPr wrap="square" lIns="0" tIns="0" rIns="0" bIns="0" rtlCol="0" anchor="t">
              <a:spAutoFit/>
            </a:bodyPr>
            <a:lstStyle/>
            <a:p>
              <a:r>
                <a:rPr lang="en-US" sz="3200" dirty="0"/>
                <a:t>Process of </a:t>
              </a:r>
              <a:r>
                <a:rPr lang="en-US" sz="3200" b="1" dirty="0"/>
                <a:t>building</a:t>
              </a:r>
              <a:r>
                <a:rPr lang="en-US" sz="3200" dirty="0"/>
                <a:t> and </a:t>
              </a:r>
              <a:r>
                <a:rPr lang="en-US" sz="3200" b="1" dirty="0"/>
                <a:t>maintaining </a:t>
              </a:r>
              <a:r>
                <a:rPr lang="en-US" sz="3200" dirty="0"/>
                <a:t>websites.</a:t>
              </a:r>
            </a:p>
            <a:p>
              <a:pPr marL="101600" indent="0">
                <a:buNone/>
              </a:pPr>
              <a:endParaRPr lang="en-US" sz="3200" dirty="0"/>
            </a:p>
            <a:p>
              <a:r>
                <a:rPr lang="en-US" sz="3200" dirty="0"/>
                <a:t>It can range from developing a simple single </a:t>
              </a:r>
              <a:r>
                <a:rPr lang="en-US" sz="3200" b="1" dirty="0"/>
                <a:t>static page </a:t>
              </a:r>
              <a:r>
                <a:rPr lang="en-US" sz="3200" dirty="0"/>
                <a:t>of plain text to </a:t>
              </a:r>
              <a:r>
                <a:rPr lang="en-US" sz="3200" b="1" dirty="0"/>
                <a:t>complex web applications,</a:t>
              </a:r>
              <a:r>
                <a:rPr lang="en-US" sz="3200" dirty="0"/>
                <a:t> electronic businesses, and social network services.</a:t>
              </a:r>
              <a:endParaRPr lang="en-US" sz="3200" dirty="0"/>
            </a:p>
          </p:txBody>
        </p:sp>
      </p:grpSp>
      <p:grpSp>
        <p:nvGrpSpPr>
          <p:cNvPr id="8" name="Group 8"/>
          <p:cNvGrpSpPr/>
          <p:nvPr/>
        </p:nvGrpSpPr>
        <p:grpSpPr>
          <a:xfrm>
            <a:off x="1038515" y="1028700"/>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Tree>
    <p:extLst>
      <p:ext uri="{BB962C8B-B14F-4D97-AF65-F5344CB8AC3E}">
        <p14:creationId xmlns:p14="http://schemas.microsoft.com/office/powerpoint/2010/main" val="7797542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1396652" y="419100"/>
            <a:ext cx="14716803" cy="9601201"/>
            <a:chOff x="-11202800" y="-2448970"/>
            <a:chExt cx="19622402" cy="12801600"/>
          </a:xfrm>
        </p:grpSpPr>
        <p:grpSp>
          <p:nvGrpSpPr>
            <p:cNvPr id="3" name="Group 3"/>
            <p:cNvGrpSpPr/>
            <p:nvPr/>
          </p:nvGrpSpPr>
          <p:grpSpPr>
            <a:xfrm>
              <a:off x="-11202800" y="-1036279"/>
              <a:ext cx="19622400" cy="11388909"/>
              <a:chOff x="-6786820" y="-2839560"/>
              <a:chExt cx="11887536" cy="6899567"/>
            </a:xfrm>
          </p:grpSpPr>
          <p:sp>
            <p:nvSpPr>
              <p:cNvPr id="4" name="Freeform 4"/>
              <p:cNvSpPr/>
              <p:nvPr/>
            </p:nvSpPr>
            <p:spPr>
              <a:xfrm>
                <a:off x="-6786820" y="-2839560"/>
                <a:ext cx="11887536" cy="6899567"/>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10579597" y="-2448970"/>
              <a:ext cx="18999199" cy="1472197"/>
            </a:xfrm>
            <a:prstGeom prst="rect">
              <a:avLst/>
            </a:prstGeom>
          </p:spPr>
          <p:txBody>
            <a:bodyPr wrap="square" lIns="0" tIns="0" rIns="0" bIns="0" rtlCol="0" anchor="t">
              <a:spAutoFit/>
            </a:bodyPr>
            <a:lstStyle/>
            <a:p>
              <a:pPr algn="ctr">
                <a:lnSpc>
                  <a:spcPts val="8640"/>
                </a:lnSpc>
              </a:pPr>
              <a:r>
                <a:rPr lang="en-US" sz="7200" spc="-144" dirty="0" smtClean="0">
                  <a:solidFill>
                    <a:srgbClr val="632B2B"/>
                  </a:solidFill>
                  <a:latin typeface="Now Bold"/>
                </a:rPr>
                <a:t>Why Learn Web Development?</a:t>
              </a:r>
              <a:endParaRPr lang="en-US" sz="7200" spc="-144" dirty="0">
                <a:solidFill>
                  <a:srgbClr val="632B2B"/>
                </a:solidFill>
                <a:latin typeface="Now Bold"/>
              </a:endParaRPr>
            </a:p>
          </p:txBody>
        </p:sp>
        <p:sp>
          <p:nvSpPr>
            <p:cNvPr id="6" name="TextBox 6"/>
            <p:cNvSpPr txBox="1"/>
            <p:nvPr/>
          </p:nvSpPr>
          <p:spPr>
            <a:xfrm>
              <a:off x="-10423403" y="-563180"/>
              <a:ext cx="17373600" cy="10915810"/>
            </a:xfrm>
            <a:prstGeom prst="rect">
              <a:avLst/>
            </a:prstGeom>
          </p:spPr>
          <p:txBody>
            <a:bodyPr wrap="square" lIns="0" tIns="0" rIns="0" bIns="0" rtlCol="0" anchor="t">
              <a:spAutoFit/>
            </a:bodyPr>
            <a:lstStyle/>
            <a:p>
              <a:pPr marL="101600" indent="0">
                <a:buNone/>
              </a:pPr>
              <a:r>
                <a:rPr lang="en-US" sz="2800" dirty="0"/>
                <a:t>1.Create Stuff</a:t>
              </a:r>
            </a:p>
            <a:p>
              <a:pPr marL="101600" indent="0">
                <a:buNone/>
              </a:pPr>
              <a:r>
                <a:rPr lang="en-US" sz="2800" dirty="0"/>
                <a:t>If you can imagine it you can build it (or kind of). </a:t>
              </a:r>
            </a:p>
            <a:p>
              <a:pPr marL="101600" indent="0">
                <a:buNone/>
              </a:pPr>
              <a:r>
                <a:rPr lang="en-US" sz="2800" dirty="0"/>
                <a:t>Doesn't require many resources to bring ideas to life.</a:t>
              </a:r>
            </a:p>
            <a:p>
              <a:pPr marL="101600" indent="0">
                <a:buNone/>
              </a:pPr>
              <a:endParaRPr lang="en" sz="2800" dirty="0"/>
            </a:p>
            <a:p>
              <a:pPr marL="101600" indent="0">
                <a:buNone/>
              </a:pPr>
              <a:r>
                <a:rPr lang="en-US" sz="2800" dirty="0"/>
                <a:t>2.Create impact</a:t>
              </a:r>
            </a:p>
            <a:p>
              <a:pPr marL="101600" indent="0">
                <a:buNone/>
              </a:pPr>
              <a:r>
                <a:rPr lang="en-US" sz="2800" dirty="0"/>
                <a:t>Your web solutions can be reached from all over the world. If you think about, you realize how powerful this is. </a:t>
              </a:r>
            </a:p>
            <a:p>
              <a:endParaRPr lang="en" sz="2800" dirty="0"/>
            </a:p>
            <a:p>
              <a:pPr marL="101600" indent="0">
                <a:buNone/>
              </a:pPr>
              <a:r>
                <a:rPr lang="en-US" sz="2800" dirty="0"/>
                <a:t>3.Self expression ,creativity</a:t>
              </a:r>
            </a:p>
            <a:p>
              <a:pPr marL="101600" indent="0">
                <a:buNone/>
              </a:pPr>
              <a:r>
                <a:rPr lang="en-US" sz="2800" dirty="0"/>
                <a:t>Gives you the opportunity to express yourself creatively on the internet. It is exciting.</a:t>
              </a:r>
            </a:p>
            <a:p>
              <a:pPr marL="101600" indent="0">
                <a:buNone/>
              </a:pPr>
              <a:endParaRPr lang="en-US" sz="2800" dirty="0"/>
            </a:p>
            <a:p>
              <a:pPr marL="101600" indent="0">
                <a:buNone/>
              </a:pPr>
              <a:r>
                <a:rPr lang="en-US" sz="2800" dirty="0"/>
                <a:t>4.Low Starting Costs</a:t>
              </a:r>
            </a:p>
            <a:p>
              <a:pPr marL="101600" indent="0">
                <a:buNone/>
              </a:pPr>
              <a:r>
                <a:rPr lang="en-US" sz="2800" dirty="0"/>
                <a:t>Requirement : computer and internet</a:t>
              </a:r>
            </a:p>
            <a:p>
              <a:pPr marL="101600" indent="0">
                <a:buNone/>
              </a:pPr>
              <a:r>
                <a:rPr lang="en-US" sz="2800" dirty="0"/>
                <a:t>Does not demand high specs computer</a:t>
              </a:r>
            </a:p>
            <a:p>
              <a:pPr marL="101600" indent="0">
                <a:buNone/>
              </a:pPr>
              <a:endParaRPr lang="en" sz="2800" dirty="0"/>
            </a:p>
            <a:p>
              <a:pPr marL="101600" indent="0">
                <a:buNone/>
              </a:pPr>
              <a:r>
                <a:rPr lang="en-US" sz="2800" dirty="0"/>
                <a:t>5.Job Market</a:t>
              </a:r>
            </a:p>
            <a:p>
              <a:pPr marL="101600" indent="0">
                <a:buNone/>
              </a:pPr>
              <a:r>
                <a:rPr lang="en-US" sz="2800" dirty="0"/>
                <a:t>Loads of job opportunities most of which pay well.</a:t>
              </a:r>
            </a:p>
            <a:p>
              <a:pPr marL="101600" indent="0">
                <a:buNone/>
              </a:pPr>
              <a:r>
                <a:rPr lang="en-US" sz="2800" dirty="0"/>
                <a:t>The web is still growing and web developers are a scarce resource that have good chances on the job market.</a:t>
              </a:r>
              <a:endParaRPr lang="en-US" sz="2800" dirty="0"/>
            </a:p>
          </p:txBody>
        </p:sp>
      </p:grpSp>
      <p:grpSp>
        <p:nvGrpSpPr>
          <p:cNvPr id="8" name="Group 8"/>
          <p:cNvGrpSpPr/>
          <p:nvPr/>
        </p:nvGrpSpPr>
        <p:grpSpPr>
          <a:xfrm>
            <a:off x="1038515" y="1028700"/>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Tree>
    <p:extLst>
      <p:ext uri="{BB962C8B-B14F-4D97-AF65-F5344CB8AC3E}">
        <p14:creationId xmlns:p14="http://schemas.microsoft.com/office/powerpoint/2010/main" val="2166630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1400666" y="151941"/>
            <a:ext cx="14249400" cy="8675597"/>
            <a:chOff x="-10604614" y="-1379976"/>
            <a:chExt cx="18999199" cy="11567463"/>
          </a:xfrm>
        </p:grpSpPr>
        <p:grpSp>
          <p:nvGrpSpPr>
            <p:cNvPr id="3" name="Group 3"/>
            <p:cNvGrpSpPr/>
            <p:nvPr/>
          </p:nvGrpSpPr>
          <p:grpSpPr>
            <a:xfrm>
              <a:off x="-10017005" y="313167"/>
              <a:ext cx="18389597" cy="9874320"/>
              <a:chOff x="-6068448" y="-2022046"/>
              <a:chExt cx="11140686" cy="5982007"/>
            </a:xfrm>
          </p:grpSpPr>
          <p:sp>
            <p:nvSpPr>
              <p:cNvPr id="4" name="Freeform 4"/>
              <p:cNvSpPr/>
              <p:nvPr/>
            </p:nvSpPr>
            <p:spPr>
              <a:xfrm>
                <a:off x="-6068448" y="-2022046"/>
                <a:ext cx="11140686" cy="5982007"/>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10604614" y="-1379976"/>
              <a:ext cx="18999199" cy="1472197"/>
            </a:xfrm>
            <a:prstGeom prst="rect">
              <a:avLst/>
            </a:prstGeom>
          </p:spPr>
          <p:txBody>
            <a:bodyPr wrap="square" lIns="0" tIns="0" rIns="0" bIns="0" rtlCol="0" anchor="t">
              <a:spAutoFit/>
            </a:bodyPr>
            <a:lstStyle/>
            <a:p>
              <a:pPr algn="ctr">
                <a:lnSpc>
                  <a:spcPts val="8640"/>
                </a:lnSpc>
              </a:pPr>
              <a:r>
                <a:rPr lang="en-US" sz="7200" spc="-144" dirty="0" smtClean="0">
                  <a:solidFill>
                    <a:srgbClr val="632B2B"/>
                  </a:solidFill>
                  <a:latin typeface="Now Bold"/>
                </a:rPr>
                <a:t>Web Development Branches</a:t>
              </a:r>
              <a:endParaRPr lang="en-US" sz="7200" spc="-144" dirty="0">
                <a:solidFill>
                  <a:srgbClr val="632B2B"/>
                </a:solidFill>
                <a:latin typeface="Now Bold"/>
              </a:endParaRPr>
            </a:p>
          </p:txBody>
        </p:sp>
        <p:sp>
          <p:nvSpPr>
            <p:cNvPr id="6" name="TextBox 6"/>
            <p:cNvSpPr txBox="1"/>
            <p:nvPr/>
          </p:nvSpPr>
          <p:spPr>
            <a:xfrm>
              <a:off x="-9509006" y="1404765"/>
              <a:ext cx="17373599" cy="656591"/>
            </a:xfrm>
            <a:prstGeom prst="rect">
              <a:avLst/>
            </a:prstGeom>
          </p:spPr>
          <p:txBody>
            <a:bodyPr wrap="square" lIns="0" tIns="0" rIns="0" bIns="0" rtlCol="0" anchor="t">
              <a:spAutoFit/>
            </a:bodyPr>
            <a:lstStyle/>
            <a:p>
              <a:r>
                <a:rPr lang="en-US" sz="3200" dirty="0" smtClean="0"/>
                <a:t>.</a:t>
              </a:r>
              <a:endParaRPr lang="en-US" sz="3200" dirty="0"/>
            </a:p>
          </p:txBody>
        </p:sp>
      </p:grpSp>
      <p:grpSp>
        <p:nvGrpSpPr>
          <p:cNvPr id="8" name="Group 8"/>
          <p:cNvGrpSpPr/>
          <p:nvPr/>
        </p:nvGrpSpPr>
        <p:grpSpPr>
          <a:xfrm>
            <a:off x="1038515" y="1028700"/>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
        <p:nvSpPr>
          <p:cNvPr id="75" name="Google Shape;1929;p40"/>
          <p:cNvSpPr txBox="1">
            <a:spLocks/>
          </p:cNvSpPr>
          <p:nvPr/>
        </p:nvSpPr>
        <p:spPr>
          <a:xfrm>
            <a:off x="702900" y="760925"/>
            <a:ext cx="5660100" cy="471300"/>
          </a:xfrm>
          <a:prstGeom prst="rect">
            <a:avLst/>
          </a:prstGeom>
        </p:spPr>
        <p:txBody>
          <a:bodyPr spcFirstLastPara="1" vert="horz" wrap="square" lIns="0" tIns="0" rIns="0" bIns="0" rtlCol="0" anchor="b"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spcBef>
                <a:spcPts val="0"/>
              </a:spcBef>
            </a:pPr>
            <a:endParaRPr lang="en-US" dirty="0"/>
          </a:p>
        </p:txBody>
      </p:sp>
      <p:sp>
        <p:nvSpPr>
          <p:cNvPr id="76" name="Google Shape;1930;p40"/>
          <p:cNvSpPr txBox="1">
            <a:spLocks noGrp="1"/>
          </p:cNvSpPr>
          <p:nvPr>
            <p:ph type="sldNum" idx="12"/>
          </p:nvPr>
        </p:nvSpPr>
        <p:spPr>
          <a:xfrm>
            <a:off x="9783918" y="5572273"/>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dirty="0"/>
          </a:p>
        </p:txBody>
      </p:sp>
      <p:sp>
        <p:nvSpPr>
          <p:cNvPr id="77" name="Google Shape;1931;p40"/>
          <p:cNvSpPr/>
          <p:nvPr/>
        </p:nvSpPr>
        <p:spPr>
          <a:xfrm>
            <a:off x="3980463" y="620943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932;p40"/>
          <p:cNvSpPr/>
          <p:nvPr/>
        </p:nvSpPr>
        <p:spPr>
          <a:xfrm>
            <a:off x="3980463" y="6172160"/>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79" name="Google Shape;1933;p40"/>
          <p:cNvGrpSpPr/>
          <p:nvPr/>
        </p:nvGrpSpPr>
        <p:grpSpPr>
          <a:xfrm>
            <a:off x="5682794" y="5572611"/>
            <a:ext cx="473400" cy="473400"/>
            <a:chOff x="1786339" y="1703401"/>
            <a:chExt cx="473400" cy="473400"/>
          </a:xfrm>
        </p:grpSpPr>
        <p:sp>
          <p:nvSpPr>
            <p:cNvPr id="80" name="Google Shape;1934;p40"/>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Encode Sans Semi Condensed"/>
                <a:ea typeface="Encode Sans Semi Condensed"/>
                <a:cs typeface="Encode Sans Semi Condensed"/>
                <a:sym typeface="Encode Sans Semi Condensed"/>
              </a:endParaRPr>
            </a:p>
          </p:txBody>
        </p:sp>
        <p:sp>
          <p:nvSpPr>
            <p:cNvPr id="81" name="Google Shape;1935;p40"/>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dirty="0">
                  <a:solidFill>
                    <a:schemeClr val="dk1"/>
                  </a:solidFill>
                  <a:latin typeface="Encode Sans Semi Condensed"/>
                  <a:ea typeface="Encode Sans Semi Condensed"/>
                  <a:cs typeface="Encode Sans Semi Condensed"/>
                  <a:sym typeface="Encode Sans Semi Condensed"/>
                </a:rPr>
                <a:t>1</a:t>
              </a:r>
              <a:endParaRPr sz="600" dirty="0">
                <a:solidFill>
                  <a:schemeClr val="dk1"/>
                </a:solidFill>
                <a:latin typeface="Encode Sans Semi Condensed"/>
                <a:ea typeface="Encode Sans Semi Condensed"/>
                <a:cs typeface="Encode Sans Semi Condensed"/>
                <a:sym typeface="Encode Sans Semi Condensed"/>
              </a:endParaRPr>
            </a:p>
          </p:txBody>
        </p:sp>
      </p:grpSp>
      <p:grpSp>
        <p:nvGrpSpPr>
          <p:cNvPr id="82" name="Google Shape;1936;p40"/>
          <p:cNvGrpSpPr/>
          <p:nvPr/>
        </p:nvGrpSpPr>
        <p:grpSpPr>
          <a:xfrm>
            <a:off x="7947639" y="5678675"/>
            <a:ext cx="334744" cy="334744"/>
            <a:chOff x="3883742" y="1772729"/>
            <a:chExt cx="334744" cy="334744"/>
          </a:xfrm>
        </p:grpSpPr>
        <p:sp>
          <p:nvSpPr>
            <p:cNvPr id="83" name="Google Shape;1937;p40"/>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Encode Sans Semi Condensed"/>
                <a:ea typeface="Encode Sans Semi Condensed"/>
                <a:cs typeface="Encode Sans Semi Condensed"/>
                <a:sym typeface="Encode Sans Semi Condensed"/>
              </a:endParaRPr>
            </a:p>
          </p:txBody>
        </p:sp>
        <p:sp>
          <p:nvSpPr>
            <p:cNvPr id="84" name="Google Shape;1938;p40"/>
            <p:cNvSpPr/>
            <p:nvPr/>
          </p:nvSpPr>
          <p:spPr>
            <a:xfrm>
              <a:off x="3983862" y="190532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dirty="0">
                  <a:solidFill>
                    <a:schemeClr val="dk1"/>
                  </a:solidFill>
                  <a:latin typeface="Encode Sans Semi Condensed"/>
                  <a:ea typeface="Encode Sans Semi Condensed"/>
                  <a:cs typeface="Encode Sans Semi Condensed"/>
                  <a:sym typeface="Encode Sans Semi Condensed"/>
                </a:rPr>
                <a:t>2</a:t>
              </a:r>
              <a:endParaRPr sz="600" dirty="0">
                <a:solidFill>
                  <a:schemeClr val="dk1"/>
                </a:solidFill>
                <a:latin typeface="Encode Sans Semi Condensed"/>
                <a:ea typeface="Encode Sans Semi Condensed"/>
                <a:cs typeface="Encode Sans Semi Condensed"/>
                <a:sym typeface="Encode Sans Semi Condensed"/>
              </a:endParaRPr>
            </a:p>
          </p:txBody>
        </p:sp>
      </p:grpSp>
      <p:grpSp>
        <p:nvGrpSpPr>
          <p:cNvPr id="85" name="Google Shape;1942;p40"/>
          <p:cNvGrpSpPr/>
          <p:nvPr/>
        </p:nvGrpSpPr>
        <p:grpSpPr>
          <a:xfrm rot="10800000">
            <a:off x="9772228" y="5579116"/>
            <a:ext cx="334744" cy="2481071"/>
            <a:chOff x="6950142" y="1499301"/>
            <a:chExt cx="334744" cy="2481071"/>
          </a:xfrm>
        </p:grpSpPr>
        <p:sp>
          <p:nvSpPr>
            <p:cNvPr id="86" name="Google Shape;1943;p40"/>
            <p:cNvSpPr/>
            <p:nvPr/>
          </p:nvSpPr>
          <p:spPr>
            <a:xfrm rot="189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Encode Sans Semi Condensed"/>
                <a:ea typeface="Encode Sans Semi Condensed"/>
                <a:cs typeface="Encode Sans Semi Condensed"/>
                <a:sym typeface="Encode Sans Semi Condensed"/>
              </a:endParaRPr>
            </a:p>
          </p:txBody>
        </p:sp>
        <p:sp>
          <p:nvSpPr>
            <p:cNvPr id="87" name="Google Shape;1944;p40"/>
            <p:cNvSpPr/>
            <p:nvPr/>
          </p:nvSpPr>
          <p:spPr>
            <a:xfrm flipH="1">
              <a:off x="6983414" y="1499301"/>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sz="600" dirty="0">
                <a:solidFill>
                  <a:schemeClr val="dk1"/>
                </a:solidFill>
                <a:latin typeface="Encode Sans Semi Condensed"/>
                <a:ea typeface="Encode Sans Semi Condensed"/>
                <a:cs typeface="Encode Sans Semi Condensed"/>
                <a:sym typeface="Encode Sans Semi Condensed"/>
              </a:endParaRPr>
            </a:p>
          </p:txBody>
        </p:sp>
      </p:grpSp>
      <p:sp>
        <p:nvSpPr>
          <p:cNvPr id="88" name="Google Shape;1951;p40"/>
          <p:cNvSpPr txBox="1"/>
          <p:nvPr/>
        </p:nvSpPr>
        <p:spPr>
          <a:xfrm>
            <a:off x="5232605" y="4750549"/>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US" sz="2000" b="1" dirty="0" smtClean="0">
                <a:solidFill>
                  <a:schemeClr val="dk1"/>
                </a:solidFill>
                <a:latin typeface="Amatic SC" panose="020B0604020202020204" charset="-79"/>
                <a:ea typeface="Encode Sans Semi Condensed"/>
                <a:cs typeface="Amatic SC" panose="020B0604020202020204" charset="-79"/>
                <a:sym typeface="Encode Sans Semi Condensed"/>
              </a:rPr>
              <a:t>Front End </a:t>
            </a:r>
            <a:endParaRPr sz="2000" b="1" dirty="0">
              <a:solidFill>
                <a:schemeClr val="dk1"/>
              </a:solidFill>
              <a:latin typeface="Amatic SC" panose="020B0604020202020204" charset="-79"/>
              <a:ea typeface="Encode Sans Semi Condensed"/>
              <a:cs typeface="Amatic SC" panose="020B0604020202020204" charset="-79"/>
              <a:sym typeface="Encode Sans Semi Condensed"/>
            </a:endParaRPr>
          </a:p>
        </p:txBody>
      </p:sp>
      <p:sp>
        <p:nvSpPr>
          <p:cNvPr id="89" name="Google Shape;1952;p40"/>
          <p:cNvSpPr txBox="1"/>
          <p:nvPr/>
        </p:nvSpPr>
        <p:spPr>
          <a:xfrm>
            <a:off x="7404559" y="4750549"/>
            <a:ext cx="1286400" cy="405306"/>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US" sz="2000" b="1" dirty="0" smtClean="0">
                <a:solidFill>
                  <a:schemeClr val="dk1"/>
                </a:solidFill>
                <a:latin typeface="Amatic SC" panose="020B0604020202020204" charset="-79"/>
                <a:ea typeface="Encode Sans Semi Condensed"/>
                <a:cs typeface="Amatic SC" panose="020B0604020202020204" charset="-79"/>
                <a:sym typeface="Encode Sans Semi Condensed"/>
              </a:rPr>
              <a:t>Back end</a:t>
            </a:r>
            <a:endParaRPr sz="2000" b="1" dirty="0">
              <a:solidFill>
                <a:schemeClr val="dk1"/>
              </a:solidFill>
              <a:latin typeface="Amatic SC" panose="020B0604020202020204" charset="-79"/>
              <a:ea typeface="Encode Sans Semi Condensed"/>
              <a:cs typeface="Amatic SC" panose="020B0604020202020204" charset="-79"/>
              <a:sym typeface="Encode Sans Semi Condensed"/>
            </a:endParaRPr>
          </a:p>
        </p:txBody>
      </p:sp>
      <p:sp>
        <p:nvSpPr>
          <p:cNvPr id="90" name="Google Shape;1954;p40"/>
          <p:cNvSpPr txBox="1"/>
          <p:nvPr/>
        </p:nvSpPr>
        <p:spPr>
          <a:xfrm>
            <a:off x="-1121065" y="3752502"/>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dirty="0" smtClean="0">
                <a:solidFill>
                  <a:schemeClr val="dk1"/>
                </a:solidFill>
                <a:latin typeface="Encode Sans Semi Condensed"/>
                <a:ea typeface="Encode Sans Semi Condensed"/>
                <a:cs typeface="Encode Sans Semi Condensed"/>
                <a:sym typeface="Encode Sans Semi Condensed"/>
              </a:rPr>
              <a:t>.</a:t>
            </a:r>
            <a:endParaRPr sz="900" dirty="0">
              <a:solidFill>
                <a:schemeClr val="dk1"/>
              </a:solidFill>
              <a:latin typeface="Encode Sans Semi Condensed"/>
              <a:ea typeface="Encode Sans Semi Condensed"/>
              <a:cs typeface="Encode Sans Semi Condensed"/>
              <a:sym typeface="Encode Sans Semi Condensed"/>
            </a:endParaRPr>
          </a:p>
        </p:txBody>
      </p:sp>
      <p:sp>
        <p:nvSpPr>
          <p:cNvPr id="91" name="Google Shape;1955;p40"/>
          <p:cNvSpPr txBox="1"/>
          <p:nvPr/>
        </p:nvSpPr>
        <p:spPr>
          <a:xfrm>
            <a:off x="-1054015" y="1357745"/>
            <a:ext cx="927682" cy="575804"/>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dirty="0" smtClean="0">
                <a:solidFill>
                  <a:schemeClr val="dk1"/>
                </a:solidFill>
                <a:latin typeface="Encode Sans Semi Condensed"/>
                <a:ea typeface="Encode Sans Semi Condensed"/>
                <a:cs typeface="Encode Sans Semi Condensed"/>
                <a:sym typeface="Encode Sans Semi Condensed"/>
              </a:rPr>
              <a:t>.</a:t>
            </a:r>
            <a:endParaRPr sz="900" dirty="0">
              <a:solidFill>
                <a:schemeClr val="dk1"/>
              </a:solidFill>
              <a:latin typeface="Encode Sans Semi Condensed"/>
              <a:ea typeface="Encode Sans Semi Condensed"/>
              <a:cs typeface="Encode Sans Semi Condensed"/>
              <a:sym typeface="Encode Sans Semi Condensed"/>
            </a:endParaRPr>
          </a:p>
        </p:txBody>
      </p:sp>
      <p:sp>
        <p:nvSpPr>
          <p:cNvPr id="92" name="Google Shape;1956;p40"/>
          <p:cNvSpPr txBox="1"/>
          <p:nvPr/>
        </p:nvSpPr>
        <p:spPr>
          <a:xfrm>
            <a:off x="9363449" y="4837826"/>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sz="2000" b="1" dirty="0" smtClean="0">
                <a:solidFill>
                  <a:schemeClr val="dk1"/>
                </a:solidFill>
                <a:latin typeface="Amatic SC" panose="020B0604020202020204" charset="-79"/>
                <a:ea typeface="Encode Sans Semi Condensed"/>
                <a:cs typeface="Amatic SC" panose="020B0604020202020204" charset="-79"/>
                <a:sym typeface="Encode Sans Semi Condensed"/>
              </a:rPr>
              <a:t>Full stack</a:t>
            </a:r>
            <a:endParaRPr sz="2000" b="1" dirty="0">
              <a:solidFill>
                <a:schemeClr val="dk1"/>
              </a:solidFill>
              <a:latin typeface="Amatic SC" panose="020B0604020202020204" charset="-79"/>
              <a:ea typeface="Encode Sans Semi Condensed"/>
              <a:cs typeface="Amatic SC" panose="020B0604020202020204" charset="-79"/>
              <a:sym typeface="Encode Sans Semi Condensed"/>
            </a:endParaRPr>
          </a:p>
        </p:txBody>
      </p:sp>
      <p:pic>
        <p:nvPicPr>
          <p:cNvPr id="93" name="Picture 9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716000" y="9842274"/>
            <a:ext cx="3318164" cy="303960"/>
          </a:xfrm>
          <a:prstGeom prst="rect">
            <a:avLst/>
          </a:prstGeom>
        </p:spPr>
      </p:pic>
      <p:sp>
        <p:nvSpPr>
          <p:cNvPr id="94" name="Google Shape;1938;p40"/>
          <p:cNvSpPr/>
          <p:nvPr/>
        </p:nvSpPr>
        <p:spPr>
          <a:xfrm>
            <a:off x="5997423" y="1887508"/>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dirty="0">
                <a:solidFill>
                  <a:schemeClr val="dk1"/>
                </a:solidFill>
                <a:latin typeface="Encode Sans Semi Condensed"/>
                <a:ea typeface="Encode Sans Semi Condensed"/>
                <a:cs typeface="Encode Sans Semi Condensed"/>
                <a:sym typeface="Encode Sans Semi Condensed"/>
              </a:rPr>
              <a:t>3</a:t>
            </a:r>
            <a:endParaRPr sz="600" dirty="0">
              <a:solidFill>
                <a:schemeClr val="dk1"/>
              </a:solidFill>
              <a:latin typeface="Encode Sans Semi Condensed"/>
              <a:ea typeface="Encode Sans Semi Condensed"/>
              <a:cs typeface="Encode Sans Semi Condensed"/>
              <a:sym typeface="Encode Sans Semi Condensed"/>
            </a:endParaRPr>
          </a:p>
        </p:txBody>
      </p:sp>
      <p:sp>
        <p:nvSpPr>
          <p:cNvPr id="95" name="Rectangle 94"/>
          <p:cNvSpPr/>
          <p:nvPr/>
        </p:nvSpPr>
        <p:spPr>
          <a:xfrm>
            <a:off x="2543395" y="1423228"/>
            <a:ext cx="12388154" cy="3785652"/>
          </a:xfrm>
          <a:prstGeom prst="rect">
            <a:avLst/>
          </a:prstGeom>
        </p:spPr>
        <p:txBody>
          <a:bodyPr wrap="square">
            <a:spAutoFit/>
          </a:bodyPr>
          <a:lstStyle/>
          <a:p>
            <a:pPr marL="444500" indent="-342900">
              <a:buFont typeface="Arial" panose="020B0604020202020204" pitchFamily="34" charset="0"/>
              <a:buChar char="•"/>
            </a:pPr>
            <a:endParaRPr lang="en-US" sz="2400" b="1" dirty="0"/>
          </a:p>
          <a:p>
            <a:pPr marL="342900" indent="-342900">
              <a:buFont typeface="Arial" panose="020B0604020202020204" pitchFamily="34" charset="0"/>
              <a:buChar char="•"/>
            </a:pPr>
            <a:r>
              <a:rPr lang="en-US" sz="2400" dirty="0"/>
              <a:t>Front-end web development involves designing and developing  the </a:t>
            </a:r>
            <a:r>
              <a:rPr lang="en-US" sz="2400" b="1" dirty="0"/>
              <a:t>look </a:t>
            </a:r>
            <a:r>
              <a:rPr lang="en-US" sz="2400" dirty="0"/>
              <a:t>and </a:t>
            </a:r>
            <a:r>
              <a:rPr lang="en-US" sz="2400" b="1" dirty="0"/>
              <a:t>feel </a:t>
            </a:r>
            <a:r>
              <a:rPr lang="en-US" sz="2400" dirty="0"/>
              <a:t>of a website. (Graphical User Interface</a:t>
            </a:r>
            <a:r>
              <a:rPr lang="en-US" sz="2400" dirty="0" smtClean="0"/>
              <a:t>)</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Back-end web development involves building and maintaining the code that runs a website.(Business logic </a:t>
            </a:r>
            <a:r>
              <a:rPr lang="en-US" sz="2400" dirty="0" smtClean="0"/>
              <a:t>)</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Full-stack web development covers both front-end and back-end responsibilities.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smtClean="0"/>
          </a:p>
        </p:txBody>
      </p:sp>
    </p:spTree>
    <p:extLst>
      <p:ext uri="{BB962C8B-B14F-4D97-AF65-F5344CB8AC3E}">
        <p14:creationId xmlns:p14="http://schemas.microsoft.com/office/powerpoint/2010/main" val="3852296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C2B4"/>
        </a:solidFill>
        <a:effectLst/>
      </p:bgPr>
    </p:bg>
    <p:spTree>
      <p:nvGrpSpPr>
        <p:cNvPr id="1" name=""/>
        <p:cNvGrpSpPr/>
        <p:nvPr/>
      </p:nvGrpSpPr>
      <p:grpSpPr>
        <a:xfrm>
          <a:off x="0" y="0"/>
          <a:ext cx="0" cy="0"/>
          <a:chOff x="0" y="0"/>
          <a:chExt cx="0" cy="0"/>
        </a:xfrm>
      </p:grpSpPr>
      <p:grpSp>
        <p:nvGrpSpPr>
          <p:cNvPr id="2" name="Group 2"/>
          <p:cNvGrpSpPr/>
          <p:nvPr/>
        </p:nvGrpSpPr>
        <p:grpSpPr>
          <a:xfrm>
            <a:off x="8402808" y="3996362"/>
            <a:ext cx="7819776" cy="1804115"/>
            <a:chOff x="0" y="-9525"/>
            <a:chExt cx="10426368" cy="2405487"/>
          </a:xfrm>
        </p:grpSpPr>
        <p:sp>
          <p:nvSpPr>
            <p:cNvPr id="3" name="TextBox 3"/>
            <p:cNvSpPr txBox="1"/>
            <p:nvPr/>
          </p:nvSpPr>
          <p:spPr>
            <a:xfrm>
              <a:off x="0" y="-9525"/>
              <a:ext cx="10426368" cy="1143903"/>
            </a:xfrm>
            <a:prstGeom prst="rect">
              <a:avLst/>
            </a:prstGeom>
          </p:spPr>
          <p:txBody>
            <a:bodyPr lIns="0" tIns="0" rIns="0" bIns="0" rtlCol="0" anchor="t">
              <a:spAutoFit/>
            </a:bodyPr>
            <a:lstStyle/>
            <a:p>
              <a:pPr marL="0" lvl="0" indent="0" algn="l">
                <a:lnSpc>
                  <a:spcPts val="8640"/>
                </a:lnSpc>
                <a:spcBef>
                  <a:spcPct val="0"/>
                </a:spcBef>
              </a:pPr>
              <a:r>
                <a:rPr lang="en-US" sz="800" u="none" spc="-144" dirty="0" smtClean="0">
                  <a:solidFill>
                    <a:srgbClr val="632B2B"/>
                  </a:solidFill>
                  <a:latin typeface="Now Bold"/>
                </a:rPr>
                <a:t>.</a:t>
              </a:r>
              <a:endParaRPr lang="en-US" sz="800" u="none" spc="-144" dirty="0">
                <a:solidFill>
                  <a:srgbClr val="632B2B"/>
                </a:solidFill>
                <a:latin typeface="Now Bold"/>
              </a:endParaRPr>
            </a:p>
          </p:txBody>
        </p:sp>
        <p:sp>
          <p:nvSpPr>
            <p:cNvPr id="4" name="TextBox 4"/>
            <p:cNvSpPr txBox="1"/>
            <p:nvPr/>
          </p:nvSpPr>
          <p:spPr>
            <a:xfrm>
              <a:off x="0" y="1893945"/>
              <a:ext cx="10426368" cy="502017"/>
            </a:xfrm>
            <a:prstGeom prst="rect">
              <a:avLst/>
            </a:prstGeom>
          </p:spPr>
          <p:txBody>
            <a:bodyPr lIns="0" tIns="0" rIns="0" bIns="0" rtlCol="0" anchor="t">
              <a:spAutoFit/>
            </a:bodyPr>
            <a:lstStyle/>
            <a:p>
              <a:pPr marL="0" lvl="0" indent="0" algn="l">
                <a:lnSpc>
                  <a:spcPts val="3599"/>
                </a:lnSpc>
                <a:spcBef>
                  <a:spcPct val="0"/>
                </a:spcBef>
              </a:pPr>
              <a:r>
                <a:rPr lang="en-US" sz="800" u="none" dirty="0" smtClean="0">
                  <a:solidFill>
                    <a:srgbClr val="632B2B"/>
                  </a:solidFill>
                  <a:latin typeface="Now"/>
                </a:rPr>
                <a:t>.</a:t>
              </a:r>
              <a:endParaRPr lang="en-US" sz="800" u="none" dirty="0">
                <a:solidFill>
                  <a:srgbClr val="632B2B"/>
                </a:solidFill>
                <a:latin typeface="Now"/>
              </a:endParaRPr>
            </a:p>
          </p:txBody>
        </p:sp>
      </p:grpSp>
      <p:grpSp>
        <p:nvGrpSpPr>
          <p:cNvPr id="6" name="Group 6"/>
          <p:cNvGrpSpPr/>
          <p:nvPr/>
        </p:nvGrpSpPr>
        <p:grpSpPr>
          <a:xfrm>
            <a:off x="17259300" y="3131410"/>
            <a:ext cx="176115" cy="4024179"/>
            <a:chOff x="0" y="0"/>
            <a:chExt cx="234820" cy="5365572"/>
          </a:xfrm>
        </p:grpSpPr>
        <p:grpSp>
          <p:nvGrpSpPr>
            <p:cNvPr id="7" name="Group 7"/>
            <p:cNvGrpSpPr/>
            <p:nvPr/>
          </p:nvGrpSpPr>
          <p:grpSpPr>
            <a:xfrm>
              <a:off x="0" y="0"/>
              <a:ext cx="234820" cy="234820"/>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9" name="Group 9"/>
            <p:cNvGrpSpPr/>
            <p:nvPr/>
          </p:nvGrpSpPr>
          <p:grpSpPr>
            <a:xfrm>
              <a:off x="0" y="641344"/>
              <a:ext cx="234820" cy="234820"/>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1" name="Group 11"/>
            <p:cNvGrpSpPr/>
            <p:nvPr/>
          </p:nvGrpSpPr>
          <p:grpSpPr>
            <a:xfrm>
              <a:off x="0" y="1282688"/>
              <a:ext cx="234820" cy="234820"/>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13" name="Group 13"/>
            <p:cNvGrpSpPr/>
            <p:nvPr/>
          </p:nvGrpSpPr>
          <p:grpSpPr>
            <a:xfrm>
              <a:off x="0" y="1924032"/>
              <a:ext cx="234820" cy="234820"/>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5" name="Group 15"/>
            <p:cNvGrpSpPr/>
            <p:nvPr/>
          </p:nvGrpSpPr>
          <p:grpSpPr>
            <a:xfrm>
              <a:off x="0" y="2565376"/>
              <a:ext cx="234820" cy="234820"/>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7" name="Group 17"/>
            <p:cNvGrpSpPr/>
            <p:nvPr/>
          </p:nvGrpSpPr>
          <p:grpSpPr>
            <a:xfrm>
              <a:off x="0" y="3206720"/>
              <a:ext cx="234820" cy="234820"/>
              <a:chOff x="0" y="0"/>
              <a:chExt cx="6350000" cy="6350000"/>
            </a:xfrm>
          </p:grpSpPr>
          <p:sp>
            <p:nvSpPr>
              <p:cNvPr id="18" name="Freeform 1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9" name="Group 19"/>
            <p:cNvGrpSpPr/>
            <p:nvPr/>
          </p:nvGrpSpPr>
          <p:grpSpPr>
            <a:xfrm>
              <a:off x="0" y="3848064"/>
              <a:ext cx="234820" cy="234820"/>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1" name="Group 21"/>
            <p:cNvGrpSpPr/>
            <p:nvPr/>
          </p:nvGrpSpPr>
          <p:grpSpPr>
            <a:xfrm>
              <a:off x="0" y="4489409"/>
              <a:ext cx="234820" cy="234820"/>
              <a:chOff x="0" y="0"/>
              <a:chExt cx="6350000" cy="6350000"/>
            </a:xfrm>
          </p:grpSpPr>
          <p:sp>
            <p:nvSpPr>
              <p:cNvPr id="22" name="Freeform 2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3" name="Group 23"/>
            <p:cNvGrpSpPr/>
            <p:nvPr/>
          </p:nvGrpSpPr>
          <p:grpSpPr>
            <a:xfrm>
              <a:off x="0" y="5130753"/>
              <a:ext cx="234820" cy="234820"/>
              <a:chOff x="0" y="0"/>
              <a:chExt cx="6350000" cy="6350000"/>
            </a:xfrm>
          </p:grpSpPr>
          <p:sp>
            <p:nvSpPr>
              <p:cNvPr id="24" name="Freeform 2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25" name="Picture 2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8986702"/>
            <a:ext cx="679181" cy="300074"/>
          </a:xfrm>
          <a:prstGeom prst="rect">
            <a:avLst/>
          </a:prstGeom>
        </p:spPr>
      </p:pic>
      <p:grpSp>
        <p:nvGrpSpPr>
          <p:cNvPr id="26" name="Group 26"/>
          <p:cNvGrpSpPr/>
          <p:nvPr/>
        </p:nvGrpSpPr>
        <p:grpSpPr>
          <a:xfrm>
            <a:off x="1038515" y="1028700"/>
            <a:ext cx="358140" cy="358140"/>
            <a:chOff x="0" y="0"/>
            <a:chExt cx="477520" cy="477520"/>
          </a:xfrm>
        </p:grpSpPr>
        <p:grpSp>
          <p:nvGrpSpPr>
            <p:cNvPr id="27" name="Group 27"/>
            <p:cNvGrpSpPr/>
            <p:nvPr/>
          </p:nvGrpSpPr>
          <p:grpSpPr>
            <a:xfrm>
              <a:off x="0" y="0"/>
              <a:ext cx="477520" cy="77593"/>
              <a:chOff x="0" y="0"/>
              <a:chExt cx="1913890" cy="310990"/>
            </a:xfrm>
          </p:grpSpPr>
          <p:sp>
            <p:nvSpPr>
              <p:cNvPr id="28" name="Freeform 28"/>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29" name="Group 29"/>
            <p:cNvGrpSpPr/>
            <p:nvPr/>
          </p:nvGrpSpPr>
          <p:grpSpPr>
            <a:xfrm>
              <a:off x="0" y="199964"/>
              <a:ext cx="477520" cy="77593"/>
              <a:chOff x="0" y="0"/>
              <a:chExt cx="1913890" cy="310990"/>
            </a:xfrm>
          </p:grpSpPr>
          <p:sp>
            <p:nvSpPr>
              <p:cNvPr id="30" name="Freeform 3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31" name="Group 31"/>
            <p:cNvGrpSpPr/>
            <p:nvPr/>
          </p:nvGrpSpPr>
          <p:grpSpPr>
            <a:xfrm>
              <a:off x="0" y="399927"/>
              <a:ext cx="477520" cy="77593"/>
              <a:chOff x="0" y="0"/>
              <a:chExt cx="1913890" cy="310990"/>
            </a:xfrm>
          </p:grpSpPr>
          <p:sp>
            <p:nvSpPr>
              <p:cNvPr id="32" name="Freeform 3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sp>
        <p:nvSpPr>
          <p:cNvPr id="33" name="Rectangle 32"/>
          <p:cNvSpPr/>
          <p:nvPr/>
        </p:nvSpPr>
        <p:spPr>
          <a:xfrm>
            <a:off x="7810501" y="2379922"/>
            <a:ext cx="9004389" cy="1502976"/>
          </a:xfrm>
          <a:prstGeom prst="rect">
            <a:avLst/>
          </a:prstGeom>
        </p:spPr>
        <p:txBody>
          <a:bodyPr wrap="none">
            <a:spAutoFit/>
          </a:bodyPr>
          <a:lstStyle/>
          <a:p>
            <a:pPr algn="ctr">
              <a:lnSpc>
                <a:spcPts val="11000"/>
              </a:lnSpc>
            </a:pPr>
            <a:r>
              <a:rPr lang="en-US" sz="6000" spc="-200" dirty="0" smtClean="0">
                <a:solidFill>
                  <a:srgbClr val="632B2B"/>
                </a:solidFill>
                <a:latin typeface="Now Bold"/>
              </a:rPr>
              <a:t>02.Web Developer Skills</a:t>
            </a:r>
            <a:endParaRPr lang="en-US" sz="6000" spc="-200" dirty="0">
              <a:solidFill>
                <a:srgbClr val="632B2B"/>
              </a:solidFill>
              <a:latin typeface="Now Bold"/>
            </a:endParaRPr>
          </a:p>
        </p:txBody>
      </p:sp>
      <p:pic>
        <p:nvPicPr>
          <p:cNvPr id="37" name="Picture 2"/>
          <p:cNvPicPr>
            <a:picLocks noChangeAspect="1"/>
          </p:cNvPicPr>
          <p:nvPr/>
        </p:nvPicPr>
        <p:blipFill>
          <a:blip r:embed="rId5"/>
          <a:srcRect/>
          <a:stretch>
            <a:fillRect/>
          </a:stretch>
        </p:blipFill>
        <p:spPr>
          <a:xfrm>
            <a:off x="381000" y="2108889"/>
            <a:ext cx="8294045" cy="7817137"/>
          </a:xfrm>
          <a:prstGeom prst="rect">
            <a:avLst/>
          </a:prstGeom>
        </p:spPr>
      </p:pic>
    </p:spTree>
    <p:extLst>
      <p:ext uri="{BB962C8B-B14F-4D97-AF65-F5344CB8AC3E}">
        <p14:creationId xmlns:p14="http://schemas.microsoft.com/office/powerpoint/2010/main" val="1609107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D4A9"/>
        </a:solidFill>
        <a:effectLst/>
      </p:bgPr>
    </p:bg>
    <p:spTree>
      <p:nvGrpSpPr>
        <p:cNvPr id="1" name=""/>
        <p:cNvGrpSpPr/>
        <p:nvPr/>
      </p:nvGrpSpPr>
      <p:grpSpPr>
        <a:xfrm>
          <a:off x="0" y="0"/>
          <a:ext cx="0" cy="0"/>
          <a:chOff x="0" y="0"/>
          <a:chExt cx="0" cy="0"/>
        </a:xfrm>
      </p:grpSpPr>
      <p:grpSp>
        <p:nvGrpSpPr>
          <p:cNvPr id="2" name="Group 2"/>
          <p:cNvGrpSpPr/>
          <p:nvPr/>
        </p:nvGrpSpPr>
        <p:grpSpPr>
          <a:xfrm>
            <a:off x="1981203" y="425938"/>
            <a:ext cx="15087597" cy="9316949"/>
            <a:chOff x="-10423400" y="-2439853"/>
            <a:chExt cx="20116795" cy="12422599"/>
          </a:xfrm>
        </p:grpSpPr>
        <p:grpSp>
          <p:nvGrpSpPr>
            <p:cNvPr id="3" name="Group 3"/>
            <p:cNvGrpSpPr/>
            <p:nvPr/>
          </p:nvGrpSpPr>
          <p:grpSpPr>
            <a:xfrm>
              <a:off x="-10423400" y="-764783"/>
              <a:ext cx="20116795" cy="10747529"/>
              <a:chOff x="-6314648" y="-2675084"/>
              <a:chExt cx="12187048" cy="6511010"/>
            </a:xfrm>
          </p:grpSpPr>
          <p:sp>
            <p:nvSpPr>
              <p:cNvPr id="4" name="Freeform 4"/>
              <p:cNvSpPr/>
              <p:nvPr/>
            </p:nvSpPr>
            <p:spPr>
              <a:xfrm>
                <a:off x="-6314648" y="-2675084"/>
                <a:ext cx="12187048" cy="6511010"/>
              </a:xfrm>
              <a:custGeom>
                <a:avLst/>
                <a:gdLst/>
                <a:ahLst/>
                <a:cxnLst/>
                <a:rect l="l" t="t" r="r" b="b"/>
                <a:pathLst>
                  <a:path w="5237988" h="2828670">
                    <a:moveTo>
                      <a:pt x="5113528" y="2828670"/>
                    </a:moveTo>
                    <a:lnTo>
                      <a:pt x="124460" y="2828670"/>
                    </a:lnTo>
                    <a:cubicBezTo>
                      <a:pt x="55880" y="2828670"/>
                      <a:pt x="0" y="2772790"/>
                      <a:pt x="0" y="2704210"/>
                    </a:cubicBezTo>
                    <a:lnTo>
                      <a:pt x="0" y="124460"/>
                    </a:lnTo>
                    <a:cubicBezTo>
                      <a:pt x="0" y="55880"/>
                      <a:pt x="55880" y="0"/>
                      <a:pt x="124460" y="0"/>
                    </a:cubicBezTo>
                    <a:lnTo>
                      <a:pt x="5113528" y="0"/>
                    </a:lnTo>
                    <a:cubicBezTo>
                      <a:pt x="5182108" y="0"/>
                      <a:pt x="5237988" y="55880"/>
                      <a:pt x="5237988" y="124460"/>
                    </a:cubicBezTo>
                    <a:lnTo>
                      <a:pt x="5237988" y="2704210"/>
                    </a:lnTo>
                    <a:cubicBezTo>
                      <a:pt x="5237988" y="2772790"/>
                      <a:pt x="5182108" y="2828670"/>
                      <a:pt x="5113528" y="2828670"/>
                    </a:cubicBezTo>
                    <a:close/>
                  </a:path>
                </a:pathLst>
              </a:custGeom>
              <a:solidFill>
                <a:srgbClr val="FFF3E2">
                  <a:alpha val="69804"/>
                </a:srgbClr>
              </a:solidFill>
            </p:spPr>
          </p:sp>
        </p:grpSp>
        <p:sp>
          <p:nvSpPr>
            <p:cNvPr id="5" name="TextBox 5"/>
            <p:cNvSpPr txBox="1"/>
            <p:nvPr/>
          </p:nvSpPr>
          <p:spPr>
            <a:xfrm>
              <a:off x="-9305804" y="-2439853"/>
              <a:ext cx="18999199" cy="1470488"/>
            </a:xfrm>
            <a:prstGeom prst="rect">
              <a:avLst/>
            </a:prstGeom>
          </p:spPr>
          <p:txBody>
            <a:bodyPr wrap="square" lIns="0" tIns="0" rIns="0" bIns="0" rtlCol="0" anchor="t">
              <a:spAutoFit/>
            </a:bodyPr>
            <a:lstStyle/>
            <a:p>
              <a:pPr>
                <a:lnSpc>
                  <a:spcPts val="8640"/>
                </a:lnSpc>
              </a:pPr>
              <a:r>
                <a:rPr lang="en-US" sz="7200" spc="-144" dirty="0" smtClean="0">
                  <a:solidFill>
                    <a:srgbClr val="632B2B"/>
                  </a:solidFill>
                  <a:latin typeface="Now Bold"/>
                </a:rPr>
                <a:t>02.Web Developer Skills</a:t>
              </a:r>
              <a:endParaRPr lang="en-US" sz="7200" spc="-144" dirty="0">
                <a:solidFill>
                  <a:srgbClr val="632B2B"/>
                </a:solidFill>
                <a:latin typeface="Now Bold"/>
              </a:endParaRPr>
            </a:p>
          </p:txBody>
        </p:sp>
        <p:sp>
          <p:nvSpPr>
            <p:cNvPr id="6" name="TextBox 6"/>
            <p:cNvSpPr txBox="1"/>
            <p:nvPr/>
          </p:nvSpPr>
          <p:spPr>
            <a:xfrm>
              <a:off x="-8594604" y="-135193"/>
              <a:ext cx="17373599" cy="9848851"/>
            </a:xfrm>
            <a:prstGeom prst="rect">
              <a:avLst/>
            </a:prstGeom>
          </p:spPr>
          <p:txBody>
            <a:bodyPr wrap="square" lIns="0" tIns="0" rIns="0" bIns="0" rtlCol="0" anchor="t">
              <a:spAutoFit/>
            </a:bodyPr>
            <a:lstStyle/>
            <a:p>
              <a:r>
                <a:rPr lang="en-US" sz="2400" b="1" dirty="0"/>
                <a:t>1. Constantly learning and improving</a:t>
              </a:r>
            </a:p>
            <a:p>
              <a:r>
                <a:rPr lang="en-US" sz="2400" dirty="0"/>
                <a:t>That means learning new technologies and programming languages and also keeping an eye on what customers want (and need) in order to stay satisfied</a:t>
              </a:r>
              <a:r>
                <a:rPr lang="en-US" sz="2400" dirty="0" smtClean="0"/>
                <a:t>.</a:t>
              </a:r>
            </a:p>
            <a:p>
              <a:endParaRPr lang="en-US" sz="2400" b="1" dirty="0"/>
            </a:p>
            <a:p>
              <a:r>
                <a:rPr lang="en-US" sz="2400" b="1" dirty="0"/>
                <a:t>2. Keeping up to date with the industry</a:t>
              </a:r>
            </a:p>
            <a:p>
              <a:r>
                <a:rPr lang="en-US" sz="2400" dirty="0"/>
                <a:t>Read  tech related  blogs (web related and unrelated).Go to tech related </a:t>
              </a:r>
              <a:r>
                <a:rPr lang="en-US" sz="2400" dirty="0" smtClean="0"/>
                <a:t>events</a:t>
              </a:r>
            </a:p>
            <a:p>
              <a:endParaRPr lang="en-US" sz="2400" dirty="0"/>
            </a:p>
            <a:p>
              <a:r>
                <a:rPr lang="en-US" sz="2400" b="1" dirty="0"/>
                <a:t>3. Being able to manage time and prioritize</a:t>
              </a:r>
            </a:p>
            <a:p>
              <a:r>
                <a:rPr lang="en-US" sz="2400" dirty="0"/>
                <a:t>Working in web development can be extremely stressful and chaotic at times. Projects keep stacking up and deadlines are always just around the corner. To stay efficient (and sane), it’s vital to manage your time as best as possible</a:t>
              </a:r>
              <a:r>
                <a:rPr lang="en-US" sz="2400" dirty="0" smtClean="0"/>
                <a:t>.</a:t>
              </a:r>
            </a:p>
            <a:p>
              <a:endParaRPr lang="en-US" sz="2400" b="1" dirty="0"/>
            </a:p>
            <a:p>
              <a:r>
                <a:rPr lang="en-US" sz="2400" b="1" dirty="0"/>
                <a:t>4. Understanding UX</a:t>
              </a:r>
            </a:p>
            <a:p>
              <a:r>
                <a:rPr lang="en-US" sz="2400" dirty="0"/>
                <a:t>One attribute of any truly great developer is that they not only have an excellent grasp of the technical side of their business but also of the design and client-oriented aspect. To develop great apps and software, you have to understand how your clients and customers will use the end product</a:t>
              </a:r>
              <a:r>
                <a:rPr lang="en-US" sz="2400" dirty="0" smtClean="0"/>
                <a:t>.</a:t>
              </a:r>
            </a:p>
            <a:p>
              <a:endParaRPr lang="en-US" sz="2400" dirty="0"/>
            </a:p>
            <a:p>
              <a:r>
                <a:rPr lang="en-US" sz="2400" b="1" dirty="0"/>
                <a:t>5. Communicating well with others</a:t>
              </a:r>
              <a:r>
                <a:rPr lang="en-US" sz="2400" b="1" dirty="0" smtClean="0"/>
                <a:t>.(Interpersonal Skills)</a:t>
              </a:r>
              <a:endParaRPr lang="en-US" sz="2400" b="1" dirty="0"/>
            </a:p>
            <a:p>
              <a:r>
                <a:rPr lang="en-US" sz="2400" dirty="0"/>
                <a:t>coding is something that is very hard to grasp for non-developers. You have to be able to make other people understand technical problems</a:t>
              </a:r>
            </a:p>
          </p:txBody>
        </p:sp>
      </p:grpSp>
      <p:grpSp>
        <p:nvGrpSpPr>
          <p:cNvPr id="8" name="Group 8"/>
          <p:cNvGrpSpPr/>
          <p:nvPr/>
        </p:nvGrpSpPr>
        <p:grpSpPr>
          <a:xfrm>
            <a:off x="685800" y="246868"/>
            <a:ext cx="358140" cy="358140"/>
            <a:chOff x="0" y="0"/>
            <a:chExt cx="477520" cy="477520"/>
          </a:xfrm>
        </p:grpSpPr>
        <p:grpSp>
          <p:nvGrpSpPr>
            <p:cNvPr id="9" name="Group 9"/>
            <p:cNvGrpSpPr/>
            <p:nvPr/>
          </p:nvGrpSpPr>
          <p:grpSpPr>
            <a:xfrm>
              <a:off x="0" y="0"/>
              <a:ext cx="477520" cy="77593"/>
              <a:chOff x="0" y="0"/>
              <a:chExt cx="1913890" cy="310990"/>
            </a:xfrm>
          </p:grpSpPr>
          <p:sp>
            <p:nvSpPr>
              <p:cNvPr id="10" name="Freeform 10"/>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1" name="Group 11"/>
            <p:cNvGrpSpPr/>
            <p:nvPr/>
          </p:nvGrpSpPr>
          <p:grpSpPr>
            <a:xfrm>
              <a:off x="0" y="199964"/>
              <a:ext cx="477520" cy="77593"/>
              <a:chOff x="0" y="0"/>
              <a:chExt cx="1913890" cy="310990"/>
            </a:xfrm>
          </p:grpSpPr>
          <p:sp>
            <p:nvSpPr>
              <p:cNvPr id="12" name="Freeform 12"/>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3" name="Group 13"/>
            <p:cNvGrpSpPr/>
            <p:nvPr/>
          </p:nvGrpSpPr>
          <p:grpSpPr>
            <a:xfrm>
              <a:off x="0" y="399927"/>
              <a:ext cx="477520" cy="77593"/>
              <a:chOff x="0" y="0"/>
              <a:chExt cx="1913890" cy="310990"/>
            </a:xfrm>
          </p:grpSpPr>
          <p:sp>
            <p:nvSpPr>
              <p:cNvPr id="14" name="Freeform 14"/>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5" name="Group 15"/>
          <p:cNvGrpSpPr/>
          <p:nvPr/>
        </p:nvGrpSpPr>
        <p:grpSpPr>
          <a:xfrm>
            <a:off x="17259300" y="3131410"/>
            <a:ext cx="176115" cy="4024179"/>
            <a:chOff x="0" y="0"/>
            <a:chExt cx="234820" cy="5365572"/>
          </a:xfrm>
        </p:grpSpPr>
        <p:grpSp>
          <p:nvGrpSpPr>
            <p:cNvPr id="16" name="Group 16"/>
            <p:cNvGrpSpPr/>
            <p:nvPr/>
          </p:nvGrpSpPr>
          <p:grpSpPr>
            <a:xfrm>
              <a:off x="0" y="0"/>
              <a:ext cx="234820" cy="23482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18" name="Group 18"/>
            <p:cNvGrpSpPr/>
            <p:nvPr/>
          </p:nvGrpSpPr>
          <p:grpSpPr>
            <a:xfrm>
              <a:off x="0" y="641344"/>
              <a:ext cx="234820" cy="23482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632B2B"/>
              </a:solidFill>
            </p:spPr>
          </p:sp>
        </p:grpSp>
        <p:grpSp>
          <p:nvGrpSpPr>
            <p:cNvPr id="20" name="Group 20"/>
            <p:cNvGrpSpPr/>
            <p:nvPr/>
          </p:nvGrpSpPr>
          <p:grpSpPr>
            <a:xfrm>
              <a:off x="0" y="1282688"/>
              <a:ext cx="234820" cy="234820"/>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2" name="Group 22"/>
            <p:cNvGrpSpPr/>
            <p:nvPr/>
          </p:nvGrpSpPr>
          <p:grpSpPr>
            <a:xfrm>
              <a:off x="0" y="1924032"/>
              <a:ext cx="234820" cy="234820"/>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4" name="Group 24"/>
            <p:cNvGrpSpPr/>
            <p:nvPr/>
          </p:nvGrpSpPr>
          <p:grpSpPr>
            <a:xfrm>
              <a:off x="0" y="2565376"/>
              <a:ext cx="234820" cy="234820"/>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6" name="Group 26"/>
            <p:cNvGrpSpPr/>
            <p:nvPr/>
          </p:nvGrpSpPr>
          <p:grpSpPr>
            <a:xfrm>
              <a:off x="0" y="3206720"/>
              <a:ext cx="234820" cy="234820"/>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28" name="Group 28"/>
            <p:cNvGrpSpPr/>
            <p:nvPr/>
          </p:nvGrpSpPr>
          <p:grpSpPr>
            <a:xfrm>
              <a:off x="0" y="3848064"/>
              <a:ext cx="234820" cy="23482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0" name="Group 30"/>
            <p:cNvGrpSpPr/>
            <p:nvPr/>
          </p:nvGrpSpPr>
          <p:grpSpPr>
            <a:xfrm>
              <a:off x="0" y="4489409"/>
              <a:ext cx="234820" cy="234820"/>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nvGrpSpPr>
            <p:cNvPr id="32" name="Group 32"/>
            <p:cNvGrpSpPr/>
            <p:nvPr/>
          </p:nvGrpSpPr>
          <p:grpSpPr>
            <a:xfrm>
              <a:off x="0" y="5130753"/>
              <a:ext cx="234820" cy="234820"/>
              <a:chOff x="0" y="0"/>
              <a:chExt cx="6350000" cy="6350000"/>
            </a:xfrm>
          </p:grpSpPr>
          <p:sp>
            <p:nvSpPr>
              <p:cNvPr id="33" name="Freeform 3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3E2">
                  <a:alpha val="49804"/>
                </a:srgbClr>
              </a:solidFill>
            </p:spPr>
          </p:sp>
        </p:grpSp>
      </p:grpSp>
      <p:pic>
        <p:nvPicPr>
          <p:cNvPr id="34" name="Picture 3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a:off x="17007767" y="9017092"/>
            <a:ext cx="679181" cy="30007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3E2"/>
        </a:solidFill>
        <a:effectLst/>
      </p:bgPr>
    </p:bg>
    <p:spTree>
      <p:nvGrpSpPr>
        <p:cNvPr id="1" name=""/>
        <p:cNvGrpSpPr/>
        <p:nvPr/>
      </p:nvGrpSpPr>
      <p:grpSpPr>
        <a:xfrm>
          <a:off x="0" y="0"/>
          <a:ext cx="0" cy="0"/>
          <a:chOff x="0" y="0"/>
          <a:chExt cx="0" cy="0"/>
        </a:xfrm>
      </p:grpSpPr>
      <p:pic>
        <p:nvPicPr>
          <p:cNvPr id="3" name="Picture 3"/>
          <p:cNvPicPr>
            <a:picLocks noChangeAspect="1"/>
          </p:cNvPicPr>
          <p:nvPr/>
        </p:nvPicPr>
        <p:blipFill>
          <a:blip r:embed="rId2"/>
          <a:srcRect/>
          <a:stretch>
            <a:fillRect/>
          </a:stretch>
        </p:blipFill>
        <p:spPr>
          <a:xfrm>
            <a:off x="1906388" y="625222"/>
            <a:ext cx="4631906" cy="8739445"/>
          </a:xfrm>
          <a:prstGeom prst="rect">
            <a:avLst/>
          </a:prstGeom>
        </p:spPr>
      </p:pic>
      <p:grpSp>
        <p:nvGrpSpPr>
          <p:cNvPr id="5" name="Group 5"/>
          <p:cNvGrpSpPr/>
          <p:nvPr/>
        </p:nvGrpSpPr>
        <p:grpSpPr>
          <a:xfrm>
            <a:off x="1038515" y="1028700"/>
            <a:ext cx="358140" cy="358140"/>
            <a:chOff x="0" y="0"/>
            <a:chExt cx="477520" cy="477520"/>
          </a:xfrm>
        </p:grpSpPr>
        <p:grpSp>
          <p:nvGrpSpPr>
            <p:cNvPr id="6" name="Group 6"/>
            <p:cNvGrpSpPr/>
            <p:nvPr/>
          </p:nvGrpSpPr>
          <p:grpSpPr>
            <a:xfrm>
              <a:off x="0" y="0"/>
              <a:ext cx="477520" cy="77593"/>
              <a:chOff x="0" y="0"/>
              <a:chExt cx="1913890" cy="310990"/>
            </a:xfrm>
          </p:grpSpPr>
          <p:sp>
            <p:nvSpPr>
              <p:cNvPr id="7" name="Freeform 7"/>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8" name="Group 8"/>
            <p:cNvGrpSpPr/>
            <p:nvPr/>
          </p:nvGrpSpPr>
          <p:grpSpPr>
            <a:xfrm>
              <a:off x="0" y="199964"/>
              <a:ext cx="477520" cy="77593"/>
              <a:chOff x="0" y="0"/>
              <a:chExt cx="1913890" cy="310990"/>
            </a:xfrm>
          </p:grpSpPr>
          <p:sp>
            <p:nvSpPr>
              <p:cNvPr id="9" name="Freeform 9"/>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nvGrpSpPr>
            <p:cNvPr id="10" name="Group 10"/>
            <p:cNvGrpSpPr/>
            <p:nvPr/>
          </p:nvGrpSpPr>
          <p:grpSpPr>
            <a:xfrm>
              <a:off x="0" y="399927"/>
              <a:ext cx="477520" cy="77593"/>
              <a:chOff x="0" y="0"/>
              <a:chExt cx="1913890" cy="310990"/>
            </a:xfrm>
          </p:grpSpPr>
          <p:sp>
            <p:nvSpPr>
              <p:cNvPr id="11" name="Freeform 11"/>
              <p:cNvSpPr/>
              <p:nvPr/>
            </p:nvSpPr>
            <p:spPr>
              <a:xfrm>
                <a:off x="0" y="0"/>
                <a:ext cx="1913890" cy="310990"/>
              </a:xfrm>
              <a:custGeom>
                <a:avLst/>
                <a:gdLst/>
                <a:ahLst/>
                <a:cxnLst/>
                <a:rect l="l" t="t" r="r" b="b"/>
                <a:pathLst>
                  <a:path w="1913890" h="310990">
                    <a:moveTo>
                      <a:pt x="0" y="0"/>
                    </a:moveTo>
                    <a:lnTo>
                      <a:pt x="1913890" y="0"/>
                    </a:lnTo>
                    <a:lnTo>
                      <a:pt x="1913890" y="310990"/>
                    </a:lnTo>
                    <a:lnTo>
                      <a:pt x="0" y="310990"/>
                    </a:lnTo>
                    <a:close/>
                  </a:path>
                </a:pathLst>
              </a:custGeom>
              <a:solidFill>
                <a:srgbClr val="632B2B"/>
              </a:solidFill>
            </p:spPr>
          </p:sp>
        </p:grpSp>
      </p:grpSp>
      <p:grpSp>
        <p:nvGrpSpPr>
          <p:cNvPr id="12" name="Group 12"/>
          <p:cNvGrpSpPr/>
          <p:nvPr/>
        </p:nvGrpSpPr>
        <p:grpSpPr>
          <a:xfrm>
            <a:off x="2212869" y="1828615"/>
            <a:ext cx="7760792" cy="2080847"/>
            <a:chOff x="0" y="47625"/>
            <a:chExt cx="10347722" cy="2774463"/>
          </a:xfrm>
        </p:grpSpPr>
        <p:sp>
          <p:nvSpPr>
            <p:cNvPr id="13" name="TextBox 13"/>
            <p:cNvSpPr txBox="1"/>
            <p:nvPr/>
          </p:nvSpPr>
          <p:spPr>
            <a:xfrm>
              <a:off x="0" y="1370408"/>
              <a:ext cx="9900515" cy="1451680"/>
            </a:xfrm>
            <a:prstGeom prst="rect">
              <a:avLst/>
            </a:prstGeom>
          </p:spPr>
          <p:txBody>
            <a:bodyPr lIns="0" tIns="0" rIns="0" bIns="0" rtlCol="0" anchor="t">
              <a:spAutoFit/>
            </a:bodyPr>
            <a:lstStyle/>
            <a:p>
              <a:pPr>
                <a:lnSpc>
                  <a:spcPts val="11000"/>
                </a:lnSpc>
              </a:pPr>
              <a:r>
                <a:rPr lang="en-US" sz="800" spc="-200" dirty="0" smtClean="0">
                  <a:solidFill>
                    <a:srgbClr val="632B2B"/>
                  </a:solidFill>
                  <a:latin typeface="Now Bold"/>
                </a:rPr>
                <a:t>.</a:t>
              </a:r>
              <a:endParaRPr lang="en-US" sz="800" spc="-200" dirty="0">
                <a:solidFill>
                  <a:srgbClr val="632B2B"/>
                </a:solidFill>
                <a:latin typeface="Now Bold"/>
              </a:endParaRPr>
            </a:p>
          </p:txBody>
        </p:sp>
        <p:sp>
          <p:nvSpPr>
            <p:cNvPr id="14" name="TextBox 14"/>
            <p:cNvSpPr txBox="1"/>
            <p:nvPr/>
          </p:nvSpPr>
          <p:spPr>
            <a:xfrm>
              <a:off x="39755" y="47625"/>
              <a:ext cx="10307967" cy="720027"/>
            </a:xfrm>
            <a:prstGeom prst="rect">
              <a:avLst/>
            </a:prstGeom>
          </p:spPr>
          <p:txBody>
            <a:bodyPr lIns="0" tIns="0" rIns="0" bIns="0" rtlCol="0" anchor="t">
              <a:spAutoFit/>
            </a:bodyPr>
            <a:lstStyle/>
            <a:p>
              <a:pPr>
                <a:lnSpc>
                  <a:spcPts val="5280"/>
                </a:lnSpc>
              </a:pPr>
              <a:r>
                <a:rPr lang="en-US" sz="800" spc="-48" dirty="0" smtClean="0">
                  <a:solidFill>
                    <a:srgbClr val="632B2B"/>
                  </a:solidFill>
                  <a:latin typeface="Now"/>
                </a:rPr>
                <a:t>.</a:t>
              </a:r>
              <a:endParaRPr lang="en-US" sz="800" spc="-48" dirty="0">
                <a:solidFill>
                  <a:srgbClr val="632B2B"/>
                </a:solidFill>
                <a:latin typeface="Now"/>
              </a:endParaRPr>
            </a:p>
          </p:txBody>
        </p:sp>
      </p:grpSp>
      <p:pic>
        <p:nvPicPr>
          <p:cNvPr id="15" name="Picture 15"/>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xmlns="" r:embed="rId6"/>
              </a:ext>
            </a:extLst>
          </a:blip>
          <a:srcRect/>
          <a:stretch>
            <a:fillRect/>
          </a:stretch>
        </p:blipFill>
        <p:spPr>
          <a:xfrm rot="5400000">
            <a:off x="877995" y="8875039"/>
            <a:ext cx="679181" cy="300074"/>
          </a:xfrm>
          <a:prstGeom prst="rect">
            <a:avLst/>
          </a:prstGeom>
        </p:spPr>
      </p:pic>
      <p:sp>
        <p:nvSpPr>
          <p:cNvPr id="16" name="Rectangle 15"/>
          <p:cNvSpPr/>
          <p:nvPr/>
        </p:nvSpPr>
        <p:spPr>
          <a:xfrm>
            <a:off x="8305800" y="2820702"/>
            <a:ext cx="8329524" cy="2791790"/>
          </a:xfrm>
          <a:prstGeom prst="rect">
            <a:avLst/>
          </a:prstGeom>
        </p:spPr>
        <p:txBody>
          <a:bodyPr wrap="none">
            <a:spAutoFit/>
          </a:bodyPr>
          <a:lstStyle/>
          <a:p>
            <a:pPr algn="ctr">
              <a:lnSpc>
                <a:spcPts val="11000"/>
              </a:lnSpc>
            </a:pPr>
            <a:r>
              <a:rPr lang="en-US" sz="6000" spc="-200" dirty="0">
                <a:solidFill>
                  <a:srgbClr val="632B2B"/>
                </a:solidFill>
                <a:latin typeface="Now Bold"/>
              </a:rPr>
              <a:t>03.Web Development </a:t>
            </a:r>
            <a:endParaRPr lang="en-US" sz="6000" spc="-200" dirty="0" smtClean="0">
              <a:solidFill>
                <a:srgbClr val="632B2B"/>
              </a:solidFill>
              <a:latin typeface="Now Bold"/>
            </a:endParaRPr>
          </a:p>
          <a:p>
            <a:pPr algn="ctr">
              <a:lnSpc>
                <a:spcPts val="11000"/>
              </a:lnSpc>
            </a:pPr>
            <a:r>
              <a:rPr lang="en-US" sz="6000" spc="-200" dirty="0" smtClean="0">
                <a:solidFill>
                  <a:srgbClr val="632B2B"/>
                </a:solidFill>
                <a:latin typeface="Now Bold"/>
              </a:rPr>
              <a:t>Trends</a:t>
            </a:r>
            <a:endParaRPr lang="en-US" sz="6000" spc="-200" dirty="0">
              <a:solidFill>
                <a:srgbClr val="632B2B"/>
              </a:solidFill>
              <a:latin typeface="Now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TotalTime>
  <Words>931</Words>
  <Application>Microsoft Office PowerPoint</Application>
  <PresentationFormat>Custom</PresentationFormat>
  <Paragraphs>130</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Encode Sans Semi Condensed</vt:lpstr>
      <vt:lpstr>Amatic SC</vt:lpstr>
      <vt:lpstr>Calibri</vt:lpstr>
      <vt:lpstr>Now Bold</vt:lpstr>
      <vt:lpstr>Now</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Colorful 3D Illustrated Remote Learning Video Presentation</dc:title>
  <cp:lastModifiedBy>user</cp:lastModifiedBy>
  <cp:revision>9</cp:revision>
  <dcterms:created xsi:type="dcterms:W3CDTF">2006-08-16T00:00:00Z</dcterms:created>
  <dcterms:modified xsi:type="dcterms:W3CDTF">2022-01-29T00:53:32Z</dcterms:modified>
  <dc:identifier>DAE2wzU5pnE</dc:identifier>
</cp:coreProperties>
</file>

<file path=docProps/thumbnail.jpeg>
</file>